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57" r:id="rId4"/>
    <p:sldId id="277" r:id="rId5"/>
    <p:sldId id="278" r:id="rId6"/>
    <p:sldId id="279" r:id="rId7"/>
    <p:sldId id="2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Slides" id="{293A3279-548E-46C1-AC62-E8C82F454F4A}">
          <p14:sldIdLst>
            <p14:sldId id="256"/>
            <p14:sldId id="266"/>
          </p14:sldIdLst>
        </p14:section>
        <p14:section name="Accessing Membership Account" id="{DFB58DE5-6AD7-4309-9E3C-69B8AE000821}">
          <p14:sldIdLst>
            <p14:sldId id="257"/>
            <p14:sldId id="277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Williams" initials="AW" lastIdx="20" clrIdx="0">
    <p:extLst>
      <p:ext uri="{19B8F6BF-5375-455C-9EA6-DF929625EA0E}">
        <p15:presenceInfo xmlns:p15="http://schemas.microsoft.com/office/powerpoint/2012/main" userId="a2d79847ad22d27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1" autoAdjust="0"/>
    <p:restoredTop sz="58657" autoAdjust="0"/>
  </p:normalViewPr>
  <p:slideViewPr>
    <p:cSldViewPr snapToGrid="0">
      <p:cViewPr varScale="1">
        <p:scale>
          <a:sx n="64" d="100"/>
          <a:sy n="64" d="100"/>
        </p:scale>
        <p:origin x="16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39D07-7F3B-4F0A-9A54-2EB3E4DAEAE1}" type="datetimeFigureOut">
              <a:rPr lang="en-US" smtClean="0"/>
              <a:t>2/8/22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C8704-BB76-4272-B933-AB92912F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0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8704-BB76-4272-B933-AB92912FA5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35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C8704-BB76-4272-B933-AB92912FA5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8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C8704-BB76-4272-B933-AB92912FA5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53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C8704-BB76-4272-B933-AB92912FA5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4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B55368-6920-CE41-B997-50A3DCABB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236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9" y="4859604"/>
            <a:ext cx="1467295" cy="186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8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857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5479" y="26741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045" y="267419"/>
            <a:ext cx="6172200" cy="60902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35478" y="1958540"/>
            <a:ext cx="3932237" cy="43991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443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0063" y="319088"/>
            <a:ext cx="3416300" cy="5918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149725" y="319088"/>
            <a:ext cx="6857581" cy="1216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149725" y="1716088"/>
            <a:ext cx="6857581" cy="452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6648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9079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8D87-0319-4DFE-A9C0-B5FF48D81A17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A6A3-FE07-414B-B572-A3FE44952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9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8D87-0319-4DFE-A9C0-B5FF48D81A17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A6A3-FE07-414B-B572-A3FE44952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6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B55368-6920-CE41-B997-50A3DCABB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236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97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630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838200" y="2001838"/>
            <a:ext cx="10515600" cy="3967162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97930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408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272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064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114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8D87-0319-4DFE-A9C0-B5FF48D81A17}" type="datetimeFigureOut">
              <a:rPr lang="en-US" smtClean="0"/>
              <a:t>2/8/22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A6A3-FE07-414B-B572-A3FE44952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9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B55368-6920-CE41-B997-50A3DCABB03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9236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F8D87-0319-4DFE-A9C0-B5FF48D81A17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3A6A3-FE07-414B-B572-A3FE44952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3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62" r:id="rId7"/>
    <p:sldLayoutId id="2147483654" r:id="rId8"/>
    <p:sldLayoutId id="2147483655" r:id="rId9"/>
    <p:sldLayoutId id="2147483656" r:id="rId10"/>
    <p:sldLayoutId id="2147483663" r:id="rId11"/>
    <p:sldLayoutId id="2147483661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nacep-listserv@gaggle.emai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rodriguez@nacep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564424"/>
            <a:ext cx="9144000" cy="2387600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Understanding and Utilizing Your NACEP Membership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1077" y="3982062"/>
            <a:ext cx="6749845" cy="265471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Miranda Rodriguez</a:t>
            </a:r>
          </a:p>
          <a:p>
            <a:r>
              <a:rPr lang="en-US" sz="3200" dirty="0">
                <a:latin typeface="Candara" panose="020E0502030303020204" pitchFamily="34" charset="0"/>
              </a:rPr>
              <a:t>Director of Communications and Member Services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4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/>
                </a:solidFill>
                <a:latin typeface="Franklin Gothic Medium" panose="020B0603020102020204" pitchFamily="34" charset="0"/>
              </a:rPr>
              <a:t>Types of Memberships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04846"/>
            <a:ext cx="11353801" cy="5311719"/>
          </a:xfrm>
        </p:spPr>
        <p:txBody>
          <a:bodyPr>
            <a:noAutofit/>
          </a:bodyPr>
          <a:lstStyle/>
          <a:p>
            <a:r>
              <a:rPr lang="en-US" b="1" dirty="0">
                <a:latin typeface="Proxima Nova" panose="02000506030000020004" pitchFamily="2" charset="0"/>
              </a:rPr>
              <a:t>Organizational Membership</a:t>
            </a:r>
          </a:p>
          <a:p>
            <a:pPr lvl="1"/>
            <a:r>
              <a:rPr lang="en-US" sz="2800" dirty="0">
                <a:latin typeface="Proxima Nova" panose="02000506030000020004" pitchFamily="2" charset="0"/>
              </a:rPr>
              <a:t>Each membership is tied to an organization</a:t>
            </a:r>
          </a:p>
          <a:p>
            <a:pPr lvl="1"/>
            <a:r>
              <a:rPr lang="en-US" sz="2800" dirty="0">
                <a:latin typeface="Proxima Nova" panose="02000506030000020004" pitchFamily="2" charset="0"/>
              </a:rPr>
              <a:t>Each organizational membership is made up of sub members (YOU)!</a:t>
            </a:r>
          </a:p>
          <a:p>
            <a:pPr lvl="1"/>
            <a:r>
              <a:rPr lang="en-US" sz="2800" dirty="0">
                <a:latin typeface="Proxima Nova" panose="02000506030000020004" pitchFamily="2" charset="0"/>
              </a:rPr>
              <a:t>To vote, renew membership, and add sub-members you must be signed into this organizational account. Sub member accounts will not work.</a:t>
            </a:r>
          </a:p>
          <a:p>
            <a:pPr lvl="1"/>
            <a:r>
              <a:rPr lang="en-US" sz="2800" dirty="0">
                <a:latin typeface="Proxima Nova" panose="02000506030000020004" pitchFamily="2" charset="0"/>
              </a:rPr>
              <a:t>Each organizational account has a primary contact.</a:t>
            </a:r>
          </a:p>
          <a:p>
            <a:pPr marL="457200" lvl="1" indent="0">
              <a:buNone/>
            </a:pPr>
            <a:endParaRPr lang="en-US" sz="2800" dirty="0">
              <a:latin typeface="Proxima Nova" panose="02000506030000020004" pitchFamily="2" charset="0"/>
            </a:endParaRPr>
          </a:p>
          <a:p>
            <a:r>
              <a:rPr lang="en-US" b="1" dirty="0">
                <a:latin typeface="Proxima Nova" panose="02000506030000020004" pitchFamily="2" charset="0"/>
              </a:rPr>
              <a:t>Sub-Member Membership</a:t>
            </a:r>
          </a:p>
          <a:p>
            <a:pPr lvl="1"/>
            <a:r>
              <a:rPr lang="en-US" sz="2800" dirty="0">
                <a:latin typeface="Proxima Nova" panose="02000506030000020004" pitchFamily="2" charset="0"/>
              </a:rPr>
              <a:t>This is your individual membership</a:t>
            </a:r>
          </a:p>
          <a:p>
            <a:pPr lvl="1"/>
            <a:r>
              <a:rPr lang="en-US" sz="2800" dirty="0">
                <a:latin typeface="Proxima Nova" panose="02000506030000020004" pitchFamily="2" charset="0"/>
              </a:rPr>
              <a:t>Register for events, conferences,  and webinars, see past webinars, find member-only resources</a:t>
            </a:r>
          </a:p>
        </p:txBody>
      </p:sp>
    </p:spTree>
    <p:extLst>
      <p:ext uri="{BB962C8B-B14F-4D97-AF65-F5344CB8AC3E}">
        <p14:creationId xmlns:p14="http://schemas.microsoft.com/office/powerpoint/2010/main" val="296097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63" y="355600"/>
            <a:ext cx="11110474" cy="1325563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  <a:latin typeface="Franklin Gothic Medium" panose="020B0603020102020204" pitchFamily="34" charset="0"/>
              </a:rPr>
              <a:t>Managing Sub-Members &amp; Renewing Membership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65C22E-1A34-BC47-AA27-E18BB7E73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081048"/>
            <a:ext cx="4741204" cy="4776952"/>
          </a:xfrm>
        </p:spPr>
        <p:txBody>
          <a:bodyPr>
            <a:normAutofit lnSpcReduction="10000"/>
          </a:bodyPr>
          <a:lstStyle/>
          <a:p>
            <a:r>
              <a:rPr lang="en-US" sz="3500" dirty="0">
                <a:latin typeface="Proxima Nova" panose="02000506030000020004" pitchFamily="2" charset="0"/>
              </a:rPr>
              <a:t>Sign into your Organizational Account using the organizations username and password</a:t>
            </a:r>
          </a:p>
          <a:p>
            <a:r>
              <a:rPr lang="en-US" sz="3500" dirty="0">
                <a:latin typeface="Proxima Nova" panose="02000506030000020004" pitchFamily="2" charset="0"/>
              </a:rPr>
              <a:t>Scroll to the bottom and click on “Manage Organization’s Members”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E40EB7AC-2707-914A-A1B3-606513814DF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93" y="1681163"/>
            <a:ext cx="6410754" cy="4475432"/>
          </a:xfrm>
        </p:spPr>
      </p:pic>
    </p:spTree>
    <p:extLst>
      <p:ext uri="{BB962C8B-B14F-4D97-AF65-F5344CB8AC3E}">
        <p14:creationId xmlns:p14="http://schemas.microsoft.com/office/powerpoint/2010/main" val="111461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63" y="355600"/>
            <a:ext cx="11110474" cy="1325563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  <a:latin typeface="Franklin Gothic Medium" panose="020B0603020102020204" pitchFamily="34" charset="0"/>
              </a:rPr>
              <a:t>Managing Sub-Members &amp; Renewing Membership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65C22E-1A34-BC47-AA27-E18BB7E73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4741205" cy="4576930"/>
          </a:xfrm>
        </p:spPr>
        <p:txBody>
          <a:bodyPr>
            <a:normAutofit fontScale="92500"/>
          </a:bodyPr>
          <a:lstStyle/>
          <a:p>
            <a:endParaRPr lang="en-US" sz="3200" dirty="0">
              <a:latin typeface="Proxima Nova" panose="02000506030000020004" pitchFamily="2" charset="0"/>
            </a:endParaRPr>
          </a:p>
          <a:p>
            <a:r>
              <a:rPr lang="en-US" sz="3500" dirty="0">
                <a:latin typeface="Proxima Nova" panose="02000506030000020004" pitchFamily="2" charset="0"/>
              </a:rPr>
              <a:t>Renew membership above by clicking “Renew Now”</a:t>
            </a:r>
          </a:p>
          <a:p>
            <a:r>
              <a:rPr lang="en-US" sz="3500" dirty="0">
                <a:latin typeface="Proxima Nova" panose="02000506030000020004" pitchFamily="2" charset="0"/>
              </a:rPr>
              <a:t>You will be prompted to add pay or pay later.</a:t>
            </a:r>
          </a:p>
          <a:p>
            <a:r>
              <a:rPr lang="en-US" sz="3500" dirty="0">
                <a:latin typeface="Proxima Nova" panose="02000506030000020004" pitchFamily="2" charset="0"/>
              </a:rPr>
              <a:t>Add and remove sub members by</a:t>
            </a:r>
            <a:r>
              <a:rPr lang="en-US" sz="3200" dirty="0">
                <a:latin typeface="Proxima Nova" panose="02000506030000020004" pitchFamily="2" charset="0"/>
              </a:rPr>
              <a:t> clicking add or remove</a:t>
            </a:r>
            <a:endParaRPr lang="en-US" dirty="0"/>
          </a:p>
          <a:p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A519308-2550-0543-BF16-EBD49289C3C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93" y="1681163"/>
            <a:ext cx="6611007" cy="4976815"/>
          </a:xfrm>
        </p:spPr>
      </p:pic>
    </p:spTree>
    <p:extLst>
      <p:ext uri="{BB962C8B-B14F-4D97-AF65-F5344CB8AC3E}">
        <p14:creationId xmlns:p14="http://schemas.microsoft.com/office/powerpoint/2010/main" val="117542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63" y="355600"/>
            <a:ext cx="11110474" cy="1325563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  <a:latin typeface="Franklin Gothic Medium" panose="020B0603020102020204" pitchFamily="34" charset="0"/>
              </a:rPr>
              <a:t>Accessing Upcoming and Past Webinars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65C22E-1A34-BC47-AA27-E18BB7E73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7817" y="2296974"/>
            <a:ext cx="4741205" cy="4108615"/>
          </a:xfrm>
        </p:spPr>
        <p:txBody>
          <a:bodyPr>
            <a:normAutofit/>
          </a:bodyPr>
          <a:lstStyle/>
          <a:p>
            <a:endParaRPr lang="en-US" sz="3200" dirty="0">
              <a:latin typeface="Proxima Nova" panose="02000506030000020004" pitchFamily="2" charset="0"/>
            </a:endParaRPr>
          </a:p>
          <a:p>
            <a:r>
              <a:rPr lang="en-US" sz="3200" dirty="0">
                <a:latin typeface="Proxima Nova" panose="02000506030000020004" pitchFamily="2" charset="0"/>
              </a:rPr>
              <a:t>Sign into your Individual Account</a:t>
            </a:r>
          </a:p>
          <a:p>
            <a:r>
              <a:rPr lang="en-US" sz="3200" dirty="0">
                <a:latin typeface="Proxima Nova" panose="02000506030000020004" pitchFamily="2" charset="0"/>
              </a:rPr>
              <a:t>Find the menu items for “Upcoming and Past Webinars.”</a:t>
            </a:r>
          </a:p>
          <a:p>
            <a:r>
              <a:rPr lang="en-US" sz="3200" dirty="0">
                <a:latin typeface="Proxima Nova" panose="02000506030000020004" pitchFamily="2" charset="0"/>
              </a:rPr>
              <a:t>Click and register or view.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A878A33-380F-794E-B0B3-4EBC105C767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22" y="2081048"/>
            <a:ext cx="5958415" cy="4540469"/>
          </a:xfrm>
        </p:spPr>
      </p:pic>
    </p:spTree>
    <p:extLst>
      <p:ext uri="{BB962C8B-B14F-4D97-AF65-F5344CB8AC3E}">
        <p14:creationId xmlns:p14="http://schemas.microsoft.com/office/powerpoint/2010/main" val="253965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63" y="355600"/>
            <a:ext cx="11110474" cy="1325563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  <a:latin typeface="Franklin Gothic Medium" panose="020B0603020102020204" pitchFamily="34" charset="0"/>
              </a:rPr>
              <a:t>NACEP </a:t>
            </a:r>
            <a:r>
              <a:rPr lang="en-US">
                <a:solidFill>
                  <a:schemeClr val="accent5"/>
                </a:solidFill>
                <a:latin typeface="Franklin Gothic Medium" panose="020B0603020102020204" pitchFamily="34" charset="0"/>
              </a:rPr>
              <a:t>Listserv| Member-Only </a:t>
            </a:r>
            <a:r>
              <a:rPr lang="en-US" dirty="0">
                <a:solidFill>
                  <a:schemeClr val="accent5"/>
                </a:solidFill>
                <a:latin typeface="Franklin Gothic Medium" panose="020B0603020102020204" pitchFamily="34" charset="0"/>
              </a:rPr>
              <a:t>Resource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65C22E-1A34-BC47-AA27-E18BB7E73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715" y="1524466"/>
            <a:ext cx="6193740" cy="5333534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Proxima Nova" panose="02000506030000020004" pitchFamily="2" charset="0"/>
              </a:rPr>
              <a:t>Use listserv  to start discussions with colleagues across the country</a:t>
            </a:r>
          </a:p>
          <a:p>
            <a:r>
              <a:rPr lang="en-US" sz="3200" dirty="0">
                <a:latin typeface="Proxima Nova" panose="02000506030000020004" pitchFamily="2" charset="0"/>
              </a:rPr>
              <a:t>Added once you become a member or renew membership</a:t>
            </a:r>
          </a:p>
          <a:p>
            <a:r>
              <a:rPr lang="en-US" sz="3200" dirty="0">
                <a:latin typeface="Proxima Nova" panose="02000506030000020004" pitchFamily="2" charset="0"/>
              </a:rPr>
              <a:t>Choose whether you want immediate delivery or a daily  digest</a:t>
            </a:r>
          </a:p>
          <a:p>
            <a:r>
              <a:rPr lang="en-US" sz="3200" dirty="0">
                <a:latin typeface="Proxima Nova" panose="02000506030000020004" pitchFamily="2" charset="0"/>
              </a:rPr>
              <a:t>Email </a:t>
            </a:r>
            <a:r>
              <a:rPr lang="en-US" sz="3200" dirty="0">
                <a:latin typeface="Proxima Nova" panose="02000506030000020004" pitchFamily="2" charset="0"/>
                <a:hlinkClick r:id="rId3"/>
              </a:rPr>
              <a:t>nacep-listserv@gaggle.email</a:t>
            </a:r>
            <a:r>
              <a:rPr lang="en-US" sz="3200" dirty="0">
                <a:latin typeface="Proxima Nova" panose="02000506030000020004" pitchFamily="2" charset="0"/>
              </a:rPr>
              <a:t> to add to the listserv discussion or to pose a question.</a:t>
            </a:r>
            <a:endParaRPr lang="en-US" dirty="0"/>
          </a:p>
          <a:p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02BCC88-12A3-144C-AC38-1BA32692C30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01928"/>
            <a:ext cx="5843743" cy="2826817"/>
          </a:xfrm>
        </p:spPr>
      </p:pic>
    </p:spTree>
    <p:extLst>
      <p:ext uri="{BB962C8B-B14F-4D97-AF65-F5344CB8AC3E}">
        <p14:creationId xmlns:p14="http://schemas.microsoft.com/office/powerpoint/2010/main" val="688781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63" y="355600"/>
            <a:ext cx="11110474" cy="1325563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  <a:latin typeface="Franklin Gothic Medium" panose="020B0603020102020204" pitchFamily="34" charset="0"/>
              </a:rPr>
              <a:t>Got Questions?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65C22E-1A34-BC47-AA27-E18BB7E73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714" y="2817238"/>
            <a:ext cx="10545023" cy="5333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Proxima Nova" panose="02000506030000020004" pitchFamily="2" charset="0"/>
              </a:rPr>
              <a:t>Feel free to reach out to Miranda Rodriguez, </a:t>
            </a:r>
            <a:r>
              <a:rPr lang="en-US" sz="3200" dirty="0" err="1">
                <a:latin typeface="Proxima Nova" panose="02000506030000020004" pitchFamily="2" charset="0"/>
                <a:hlinkClick r:id="rId3"/>
              </a:rPr>
              <a:t>mrodriguez@nacep.org</a:t>
            </a:r>
            <a:endParaRPr lang="en-US" sz="3200" dirty="0">
              <a:latin typeface="Proxima Nova" panose="02000506030000020004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05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CEP Tes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999"/>
      </a:accent1>
      <a:accent2>
        <a:srgbClr val="00CC99"/>
      </a:accent2>
      <a:accent3>
        <a:srgbClr val="33CC33"/>
      </a:accent3>
      <a:accent4>
        <a:srgbClr val="FFC000"/>
      </a:accent4>
      <a:accent5>
        <a:srgbClr val="00817E"/>
      </a:accent5>
      <a:accent6>
        <a:srgbClr val="00B082"/>
      </a:accent6>
      <a:hlink>
        <a:srgbClr val="44546A"/>
      </a:hlink>
      <a:folHlink>
        <a:srgbClr val="FFC00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CEP Stock" id="{F2BD1F88-A0B8-4246-A93C-1CFBE2728EC4}" vid="{4E30768C-1421-444D-B8F0-F60E98ADF6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NACEP Stock</Template>
  <TotalTime>407</TotalTime>
  <Words>257</Words>
  <Application>Microsoft Macintosh PowerPoint</Application>
  <PresentationFormat>Widescreen</PresentationFormat>
  <Paragraphs>38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Candara</vt:lpstr>
      <vt:lpstr>Franklin Gothic Medium</vt:lpstr>
      <vt:lpstr>Proxima Nova</vt:lpstr>
      <vt:lpstr>Trebuchet MS</vt:lpstr>
      <vt:lpstr>Office Theme</vt:lpstr>
      <vt:lpstr>Understanding and Utilizing Your NACEP Membership</vt:lpstr>
      <vt:lpstr>Types of Memberships</vt:lpstr>
      <vt:lpstr>Managing Sub-Members &amp; Renewing Membership</vt:lpstr>
      <vt:lpstr>Managing Sub-Members &amp; Renewing Membership</vt:lpstr>
      <vt:lpstr>Accessing Upcoming and Past Webinars</vt:lpstr>
      <vt:lpstr>NACEP Listserv| Member-Only Resource</vt:lpstr>
      <vt:lpstr>Got Questions?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Annual NACEP Business Meeting</dc:title>
  <dc:creator>Amy Williams</dc:creator>
  <cp:lastModifiedBy>Miranda Ervin</cp:lastModifiedBy>
  <cp:revision>36</cp:revision>
  <dcterms:created xsi:type="dcterms:W3CDTF">2020-11-16T20:11:47Z</dcterms:created>
  <dcterms:modified xsi:type="dcterms:W3CDTF">2022-02-08T18:53:22Z</dcterms:modified>
</cp:coreProperties>
</file>