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79"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8" r:id="rId22"/>
    <p:sldId id="275" r:id="rId23"/>
    <p:sldId id="276" r:id="rId24"/>
    <p:sldId id="277" r:id="rId25"/>
  </p:sldIdLst>
  <p:sldSz cx="18288000" cy="10287000"/>
  <p:notesSz cx="6858000" cy="9144000"/>
  <p:embeddedFontLst>
    <p:embeddedFont>
      <p:font typeface="Arimo" panose="020B0604020202020204" charset="0"/>
      <p:regular r:id="rId27"/>
    </p:embeddedFont>
    <p:embeddedFont>
      <p:font typeface="Arimo Bold" panose="020B0604020202020204" charset="0"/>
      <p:regular r:id="rId28"/>
    </p:embeddedFont>
    <p:embeddedFont>
      <p:font typeface="Arimo Bold Italics" panose="020B0604020202020204" charset="0"/>
      <p:regular r:id="rId29"/>
    </p:embeddedFont>
    <p:embeddedFont>
      <p:font typeface="Arimo Italics" panose="020B0604020202020204" charset="0"/>
      <p:regular r:id="rId30"/>
    </p:embeddedFont>
    <p:embeddedFont>
      <p:font typeface="Arvo Bold" panose="020B0604020202020204" charset="0"/>
      <p:regular r:id="rId31"/>
    </p:embeddedFont>
    <p:embeddedFont>
      <p:font typeface="Calibri" panose="020F0502020204030204" pitchFamily="34" charset="0"/>
      <p:regular r:id="rId32"/>
      <p:bold r:id="rId33"/>
      <p:italic r:id="rId34"/>
      <p:boldItalic r:id="rId35"/>
    </p:embeddedFont>
    <p:embeddedFont>
      <p:font typeface="Libre Baskerville Bold" panose="020B0604020202020204"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94" autoAdjust="0"/>
    <p:restoredTop sz="94622" autoAdjust="0"/>
  </p:normalViewPr>
  <p:slideViewPr>
    <p:cSldViewPr>
      <p:cViewPr varScale="1">
        <p:scale>
          <a:sx n="72" d="100"/>
          <a:sy n="72" d="100"/>
        </p:scale>
        <p:origin x="20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21EE42-2A60-452E-B1A6-8C0A9871632F}" type="datetimeFigureOut">
              <a:rPr lang="en-US" smtClean="0"/>
              <a:t>11/4/2021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920CDF-6031-4001-A23D-83E15B78E3E5}" type="slidenum">
              <a:rPr lang="en-US" smtClean="0"/>
              <a:t>‹#›</a:t>
            </a:fld>
            <a:endParaRPr lang="en-US"/>
          </a:p>
        </p:txBody>
      </p:sp>
    </p:spTree>
    <p:extLst>
      <p:ext uri="{BB962C8B-B14F-4D97-AF65-F5344CB8AC3E}">
        <p14:creationId xmlns:p14="http://schemas.microsoft.com/office/powerpoint/2010/main" val="2520921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920CDF-6031-4001-A23D-83E15B78E3E5}" type="slidenum">
              <a:rPr lang="en-US" smtClean="0"/>
              <a:t>9</a:t>
            </a:fld>
            <a:endParaRPr lang="en-US"/>
          </a:p>
        </p:txBody>
      </p:sp>
    </p:spTree>
    <p:extLst>
      <p:ext uri="{BB962C8B-B14F-4D97-AF65-F5344CB8AC3E}">
        <p14:creationId xmlns:p14="http://schemas.microsoft.com/office/powerpoint/2010/main" val="3944453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920CDF-6031-4001-A23D-83E15B78E3E5}" type="slidenum">
              <a:rPr lang="en-US" smtClean="0"/>
              <a:t>13</a:t>
            </a:fld>
            <a:endParaRPr lang="en-US"/>
          </a:p>
        </p:txBody>
      </p:sp>
    </p:spTree>
    <p:extLst>
      <p:ext uri="{BB962C8B-B14F-4D97-AF65-F5344CB8AC3E}">
        <p14:creationId xmlns:p14="http://schemas.microsoft.com/office/powerpoint/2010/main" val="1839787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920CDF-6031-4001-A23D-83E15B78E3E5}" type="slidenum">
              <a:rPr lang="en-US" smtClean="0"/>
              <a:t>24</a:t>
            </a:fld>
            <a:endParaRPr lang="en-US"/>
          </a:p>
        </p:txBody>
      </p:sp>
    </p:spTree>
    <p:extLst>
      <p:ext uri="{BB962C8B-B14F-4D97-AF65-F5344CB8AC3E}">
        <p14:creationId xmlns:p14="http://schemas.microsoft.com/office/powerpoint/2010/main" val="3175890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4253220" cy="3975114"/>
            <a:chOff x="0" y="0"/>
            <a:chExt cx="5670960" cy="5300151"/>
          </a:xfrm>
        </p:grpSpPr>
        <p:sp>
          <p:nvSpPr>
            <p:cNvPr id="3" name="TextBox 3"/>
            <p:cNvSpPr txBox="1"/>
            <p:nvPr/>
          </p:nvSpPr>
          <p:spPr>
            <a:xfrm>
              <a:off x="2783591" y="269915"/>
              <a:ext cx="2887369" cy="2179380"/>
            </a:xfrm>
            <a:prstGeom prst="rect">
              <a:avLst/>
            </a:prstGeom>
          </p:spPr>
          <p:txBody>
            <a:bodyPr lIns="0" tIns="0" rIns="0" bIns="0" rtlCol="0" anchor="t">
              <a:spAutoFit/>
            </a:bodyPr>
            <a:lstStyle/>
            <a:p>
              <a:pPr>
                <a:lnSpc>
                  <a:spcPts val="4233"/>
                </a:lnSpc>
              </a:pPr>
              <a:r>
                <a:rPr lang="en-US" sz="3779" spc="-37">
                  <a:solidFill>
                    <a:srgbClr val="207DBD"/>
                  </a:solidFill>
                  <a:latin typeface="Arvo Bold"/>
                </a:rPr>
                <a:t>Third Space English</a:t>
              </a:r>
            </a:p>
          </p:txBody>
        </p:sp>
        <p:grpSp>
          <p:nvGrpSpPr>
            <p:cNvPr id="4" name="Group 4"/>
            <p:cNvGrpSpPr>
              <a:grpSpLocks noChangeAspect="1"/>
            </p:cNvGrpSpPr>
            <p:nvPr/>
          </p:nvGrpSpPr>
          <p:grpSpPr>
            <a:xfrm>
              <a:off x="0" y="0"/>
              <a:ext cx="2538813" cy="2538813"/>
              <a:chOff x="0" y="0"/>
              <a:chExt cx="6350000" cy="6350000"/>
            </a:xfrm>
          </p:grpSpPr>
          <p:sp>
            <p:nvSpPr>
              <p:cNvPr id="5" name="Freeform 5"/>
              <p:cNvSpPr/>
              <p:nvPr/>
            </p:nvSpPr>
            <p:spPr>
              <a:xfrm>
                <a:off x="0" y="0"/>
                <a:ext cx="6350000" cy="6350000"/>
              </a:xfrm>
              <a:custGeom>
                <a:avLst/>
                <a:gdLst/>
                <a:ahLst/>
                <a:cxnLst/>
                <a:rect l="l" t="t" r="r" b="b"/>
                <a:pathLst>
                  <a:path w="6350000" h="6350000">
                    <a:moveTo>
                      <a:pt x="0" y="0"/>
                    </a:moveTo>
                    <a:lnTo>
                      <a:pt x="6350000" y="0"/>
                    </a:lnTo>
                    <a:lnTo>
                      <a:pt x="6350000" y="6350000"/>
                    </a:lnTo>
                    <a:lnTo>
                      <a:pt x="0" y="6350000"/>
                    </a:lnTo>
                    <a:close/>
                  </a:path>
                </a:pathLst>
              </a:custGeom>
              <a:solidFill>
                <a:srgbClr val="A6A6A6"/>
              </a:solidFill>
            </p:spPr>
          </p:sp>
        </p:grpSp>
        <p:grpSp>
          <p:nvGrpSpPr>
            <p:cNvPr id="6" name="Group 6"/>
            <p:cNvGrpSpPr>
              <a:grpSpLocks noChangeAspect="1"/>
            </p:cNvGrpSpPr>
            <p:nvPr/>
          </p:nvGrpSpPr>
          <p:grpSpPr>
            <a:xfrm>
              <a:off x="0" y="2761338"/>
              <a:ext cx="2538813" cy="2538813"/>
              <a:chOff x="0" y="0"/>
              <a:chExt cx="6350000" cy="6350000"/>
            </a:xfrm>
          </p:grpSpPr>
          <p:sp>
            <p:nvSpPr>
              <p:cNvPr id="7" name="Freeform 7"/>
              <p:cNvSpPr/>
              <p:nvPr/>
            </p:nvSpPr>
            <p:spPr>
              <a:xfrm>
                <a:off x="0" y="0"/>
                <a:ext cx="6350000" cy="6350000"/>
              </a:xfrm>
              <a:custGeom>
                <a:avLst/>
                <a:gdLst/>
                <a:ahLst/>
                <a:cxnLst/>
                <a:rect l="l" t="t" r="r" b="b"/>
                <a:pathLst>
                  <a:path w="6350000" h="6350000">
                    <a:moveTo>
                      <a:pt x="0" y="0"/>
                    </a:moveTo>
                    <a:lnTo>
                      <a:pt x="6350000" y="0"/>
                    </a:lnTo>
                    <a:lnTo>
                      <a:pt x="6350000" y="6350000"/>
                    </a:lnTo>
                    <a:lnTo>
                      <a:pt x="0" y="6350000"/>
                    </a:lnTo>
                    <a:close/>
                  </a:path>
                </a:pathLst>
              </a:custGeom>
              <a:solidFill>
                <a:srgbClr val="207DBD"/>
              </a:solidFill>
            </p:spPr>
          </p:sp>
        </p:grpSp>
        <p:grpSp>
          <p:nvGrpSpPr>
            <p:cNvPr id="8" name="Group 8"/>
            <p:cNvGrpSpPr>
              <a:grpSpLocks noChangeAspect="1"/>
            </p:cNvGrpSpPr>
            <p:nvPr/>
          </p:nvGrpSpPr>
          <p:grpSpPr>
            <a:xfrm>
              <a:off x="2783591" y="2761338"/>
              <a:ext cx="2538813" cy="2538813"/>
              <a:chOff x="0" y="0"/>
              <a:chExt cx="6350000" cy="6350000"/>
            </a:xfrm>
          </p:grpSpPr>
          <p:sp>
            <p:nvSpPr>
              <p:cNvPr id="9" name="Freeform 9"/>
              <p:cNvSpPr/>
              <p:nvPr/>
            </p:nvSpPr>
            <p:spPr>
              <a:xfrm>
                <a:off x="0" y="0"/>
                <a:ext cx="6350000" cy="6350000"/>
              </a:xfrm>
              <a:custGeom>
                <a:avLst/>
                <a:gdLst/>
                <a:ahLst/>
                <a:cxnLst/>
                <a:rect l="l" t="t" r="r" b="b"/>
                <a:pathLst>
                  <a:path w="6350000" h="6350000">
                    <a:moveTo>
                      <a:pt x="0" y="0"/>
                    </a:moveTo>
                    <a:lnTo>
                      <a:pt x="6350000" y="0"/>
                    </a:lnTo>
                    <a:lnTo>
                      <a:pt x="6350000" y="6350000"/>
                    </a:lnTo>
                    <a:lnTo>
                      <a:pt x="0" y="6350000"/>
                    </a:lnTo>
                    <a:close/>
                  </a:path>
                </a:pathLst>
              </a:custGeom>
              <a:solidFill>
                <a:srgbClr val="A6A6A6"/>
              </a:solidFill>
            </p:spPr>
          </p:sp>
        </p:grpSp>
      </p:grpSp>
      <p:pic>
        <p:nvPicPr>
          <p:cNvPr id="10" name="Picture 10"/>
          <p:cNvPicPr>
            <a:picLocks noChangeAspect="1"/>
          </p:cNvPicPr>
          <p:nvPr/>
        </p:nvPicPr>
        <p:blipFill>
          <a:blip r:embed="rId2"/>
          <a:srcRect l="2377" t="13721" b="1043"/>
          <a:stretch>
            <a:fillRect/>
          </a:stretch>
        </p:blipFill>
        <p:spPr>
          <a:xfrm>
            <a:off x="11555623" y="8327607"/>
            <a:ext cx="6732377" cy="1861385"/>
          </a:xfrm>
          <a:prstGeom prst="rect">
            <a:avLst/>
          </a:prstGeom>
        </p:spPr>
      </p:pic>
      <p:sp>
        <p:nvSpPr>
          <p:cNvPr id="11" name="TextBox 11"/>
          <p:cNvSpPr txBox="1"/>
          <p:nvPr/>
        </p:nvSpPr>
        <p:spPr>
          <a:xfrm>
            <a:off x="4520181" y="2128482"/>
            <a:ext cx="13419634" cy="1226947"/>
          </a:xfrm>
          <a:prstGeom prst="rect">
            <a:avLst/>
          </a:prstGeom>
        </p:spPr>
        <p:txBody>
          <a:bodyPr lIns="0" tIns="0" rIns="0" bIns="0" rtlCol="0" anchor="t">
            <a:spAutoFit/>
          </a:bodyPr>
          <a:lstStyle/>
          <a:p>
            <a:pPr algn="ctr">
              <a:lnSpc>
                <a:spcPts val="4704"/>
              </a:lnSpc>
              <a:spcBef>
                <a:spcPct val="0"/>
              </a:spcBef>
            </a:pPr>
            <a:r>
              <a:rPr lang="en-US" sz="4200" spc="-42">
                <a:solidFill>
                  <a:srgbClr val="000000"/>
                </a:solidFill>
                <a:latin typeface="Arimo Bold"/>
              </a:rPr>
              <a:t>Innovation in a Third Space: </a:t>
            </a:r>
          </a:p>
          <a:p>
            <a:pPr algn="ctr">
              <a:lnSpc>
                <a:spcPts val="4704"/>
              </a:lnSpc>
              <a:spcBef>
                <a:spcPct val="0"/>
              </a:spcBef>
            </a:pPr>
            <a:r>
              <a:rPr lang="en-US" sz="4200" spc="-42">
                <a:solidFill>
                  <a:srgbClr val="000000"/>
                </a:solidFill>
                <a:latin typeface="Arimo Bold"/>
              </a:rPr>
              <a:t>Motivating Pre-College Students for CCP and Beyond </a:t>
            </a:r>
          </a:p>
        </p:txBody>
      </p:sp>
      <p:sp>
        <p:nvSpPr>
          <p:cNvPr id="12" name="TextBox 12"/>
          <p:cNvSpPr txBox="1"/>
          <p:nvPr/>
        </p:nvSpPr>
        <p:spPr>
          <a:xfrm>
            <a:off x="5347747" y="3866822"/>
            <a:ext cx="11337692" cy="5642570"/>
          </a:xfrm>
          <a:prstGeom prst="rect">
            <a:avLst/>
          </a:prstGeom>
        </p:spPr>
        <p:txBody>
          <a:bodyPr lIns="0" tIns="0" rIns="0" bIns="0" rtlCol="0" anchor="t">
            <a:spAutoFit/>
          </a:bodyPr>
          <a:lstStyle/>
          <a:p>
            <a:pPr algn="ctr">
              <a:lnSpc>
                <a:spcPts val="4032"/>
              </a:lnSpc>
            </a:pPr>
            <a:r>
              <a:rPr lang="en-US" sz="3600" spc="-36" dirty="0">
                <a:solidFill>
                  <a:srgbClr val="207DBD"/>
                </a:solidFill>
                <a:latin typeface="Arimo"/>
              </a:rPr>
              <a:t>Beth Koruna, Coordinator, CCP Curriculum</a:t>
            </a:r>
          </a:p>
          <a:p>
            <a:pPr algn="ctr">
              <a:lnSpc>
                <a:spcPts val="4032"/>
              </a:lnSpc>
            </a:pPr>
            <a:r>
              <a:rPr lang="en-US" sz="3600" spc="-36" dirty="0">
                <a:solidFill>
                  <a:srgbClr val="207DBD"/>
                </a:solidFill>
                <a:latin typeface="Arimo"/>
              </a:rPr>
              <a:t>Columbus State Community College</a:t>
            </a:r>
          </a:p>
          <a:p>
            <a:pPr algn="ctr">
              <a:lnSpc>
                <a:spcPts val="4032"/>
              </a:lnSpc>
            </a:pPr>
            <a:endParaRPr lang="en-US" sz="1200" spc="-12" dirty="0">
              <a:solidFill>
                <a:srgbClr val="207DBD"/>
              </a:solidFill>
              <a:latin typeface="Arimo"/>
            </a:endParaRPr>
          </a:p>
          <a:p>
            <a:pPr algn="ctr">
              <a:lnSpc>
                <a:spcPts val="4032"/>
              </a:lnSpc>
            </a:pPr>
            <a:r>
              <a:rPr lang="en-US" sz="3600" spc="-36" dirty="0">
                <a:solidFill>
                  <a:srgbClr val="207DBD"/>
                </a:solidFill>
                <a:latin typeface="Arimo"/>
              </a:rPr>
              <a:t>Whitney Larson, Instructor in CCP English</a:t>
            </a:r>
          </a:p>
          <a:p>
            <a:pPr algn="ctr">
              <a:lnSpc>
                <a:spcPts val="4032"/>
              </a:lnSpc>
            </a:pPr>
            <a:r>
              <a:rPr lang="en-US" sz="3600" spc="-36" dirty="0">
                <a:solidFill>
                  <a:srgbClr val="207DBD"/>
                </a:solidFill>
                <a:latin typeface="Arimo"/>
              </a:rPr>
              <a:t>Columbus State Community College</a:t>
            </a:r>
          </a:p>
          <a:p>
            <a:pPr algn="ctr">
              <a:lnSpc>
                <a:spcPts val="4032"/>
              </a:lnSpc>
            </a:pPr>
            <a:endParaRPr lang="en-US" sz="3600" spc="-36" dirty="0">
              <a:solidFill>
                <a:srgbClr val="207DBD"/>
              </a:solidFill>
              <a:latin typeface="Arimo"/>
            </a:endParaRPr>
          </a:p>
          <a:p>
            <a:pPr algn="ctr">
              <a:lnSpc>
                <a:spcPts val="4032"/>
              </a:lnSpc>
            </a:pPr>
            <a:r>
              <a:rPr lang="en-US" sz="3600" spc="-36" dirty="0">
                <a:solidFill>
                  <a:srgbClr val="207DBD"/>
                </a:solidFill>
                <a:latin typeface="Arimo"/>
              </a:rPr>
              <a:t>Rachel Brooks-Pannell, Associate Professor in English</a:t>
            </a:r>
          </a:p>
          <a:p>
            <a:pPr algn="ctr">
              <a:lnSpc>
                <a:spcPts val="4032"/>
              </a:lnSpc>
              <a:spcBef>
                <a:spcPct val="0"/>
              </a:spcBef>
            </a:pPr>
            <a:r>
              <a:rPr lang="en-US" sz="3600" spc="-36" dirty="0">
                <a:solidFill>
                  <a:srgbClr val="207DBD"/>
                </a:solidFill>
                <a:latin typeface="Arimo"/>
              </a:rPr>
              <a:t>Columbus State Community College </a:t>
            </a:r>
          </a:p>
          <a:p>
            <a:pPr algn="ctr">
              <a:lnSpc>
                <a:spcPts val="4032"/>
              </a:lnSpc>
              <a:spcBef>
                <a:spcPct val="0"/>
              </a:spcBef>
            </a:pPr>
            <a:endParaRPr lang="en-US" sz="3600" spc="-36" dirty="0">
              <a:solidFill>
                <a:srgbClr val="207DBD"/>
              </a:solidFill>
              <a:latin typeface="Arimo"/>
            </a:endParaRPr>
          </a:p>
          <a:p>
            <a:pPr algn="ctr">
              <a:lnSpc>
                <a:spcPts val="4032"/>
              </a:lnSpc>
              <a:spcBef>
                <a:spcPct val="0"/>
              </a:spcBef>
            </a:pPr>
            <a:endParaRPr lang="en-US" sz="3600" spc="-36" dirty="0">
              <a:solidFill>
                <a:srgbClr val="207DBD"/>
              </a:solidFill>
              <a:latin typeface="Arimo"/>
            </a:endParaRPr>
          </a:p>
          <a:p>
            <a:pPr algn="ctr">
              <a:lnSpc>
                <a:spcPts val="4032"/>
              </a:lnSpc>
              <a:spcBef>
                <a:spcPct val="0"/>
              </a:spcBef>
            </a:pPr>
            <a:endParaRPr lang="en-US" sz="3600" spc="-36" dirty="0">
              <a:solidFill>
                <a:srgbClr val="207DBD"/>
              </a:solidFill>
              <a:latin typeface="Arim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84264" y="2994693"/>
            <a:ext cx="13599968" cy="5334794"/>
          </a:xfrm>
          <a:prstGeom prst="rect">
            <a:avLst/>
          </a:prstGeom>
        </p:spPr>
        <p:txBody>
          <a:bodyPr lIns="0" tIns="0" rIns="0" bIns="0" rtlCol="0" anchor="t">
            <a:spAutoFit/>
          </a:bodyPr>
          <a:lstStyle/>
          <a:p>
            <a:pPr marL="1000373" lvl="1" indent="-500186">
              <a:lnSpc>
                <a:spcPts val="5189"/>
              </a:lnSpc>
              <a:buFont typeface="Arial"/>
              <a:buChar char="•"/>
            </a:pPr>
            <a:r>
              <a:rPr lang="en-US" sz="4633" spc="-46" dirty="0">
                <a:solidFill>
                  <a:srgbClr val="000000"/>
                </a:solidFill>
                <a:latin typeface="Arimo"/>
              </a:rPr>
              <a:t>Ohio Department of Higher Education</a:t>
            </a:r>
          </a:p>
          <a:p>
            <a:pPr>
              <a:lnSpc>
                <a:spcPts val="5189"/>
              </a:lnSpc>
            </a:pPr>
            <a:endParaRPr lang="en-US" sz="4633" spc="-46" dirty="0">
              <a:solidFill>
                <a:srgbClr val="000000"/>
              </a:solidFill>
              <a:latin typeface="Arimo"/>
            </a:endParaRPr>
          </a:p>
          <a:p>
            <a:pPr marL="1000373" lvl="1" indent="-500186">
              <a:lnSpc>
                <a:spcPts val="5189"/>
              </a:lnSpc>
              <a:buFont typeface="Arial"/>
              <a:buChar char="•"/>
            </a:pPr>
            <a:r>
              <a:rPr lang="en-US" sz="4633" spc="-46" dirty="0">
                <a:solidFill>
                  <a:srgbClr val="000000"/>
                </a:solidFill>
                <a:latin typeface="Arimo"/>
              </a:rPr>
              <a:t>Students who receive an A, B, or C in Third Space English may be placed into Composition One, ENGL 1100 at Columbus State</a:t>
            </a:r>
          </a:p>
          <a:p>
            <a:pPr>
              <a:lnSpc>
                <a:spcPts val="5189"/>
              </a:lnSpc>
            </a:pPr>
            <a:endParaRPr lang="en-US" sz="4633" spc="-46" dirty="0">
              <a:solidFill>
                <a:srgbClr val="000000"/>
              </a:solidFill>
              <a:latin typeface="Arimo"/>
            </a:endParaRPr>
          </a:p>
          <a:p>
            <a:pPr marL="1000373" lvl="1" indent="-500186">
              <a:lnSpc>
                <a:spcPts val="5189"/>
              </a:lnSpc>
              <a:buFont typeface="Arial"/>
              <a:buChar char="•"/>
            </a:pPr>
            <a:r>
              <a:rPr lang="en-US" sz="4633" spc="-46" dirty="0">
                <a:solidFill>
                  <a:srgbClr val="000000"/>
                </a:solidFill>
                <a:latin typeface="Arimo"/>
              </a:rPr>
              <a:t>Transition to CCP</a:t>
            </a:r>
          </a:p>
          <a:p>
            <a:pPr>
              <a:lnSpc>
                <a:spcPts val="5189"/>
              </a:lnSpc>
            </a:pPr>
            <a:endParaRPr lang="en-US" sz="4633" spc="-46" dirty="0">
              <a:solidFill>
                <a:srgbClr val="000000"/>
              </a:solidFill>
              <a:latin typeface="Arimo"/>
            </a:endParaRPr>
          </a:p>
        </p:txBody>
      </p:sp>
      <p:sp>
        <p:nvSpPr>
          <p:cNvPr id="3" name="TextBox 3"/>
          <p:cNvSpPr txBox="1"/>
          <p:nvPr/>
        </p:nvSpPr>
        <p:spPr>
          <a:xfrm>
            <a:off x="2055603" y="885825"/>
            <a:ext cx="13681274" cy="1252854"/>
          </a:xfrm>
          <a:prstGeom prst="rect">
            <a:avLst/>
          </a:prstGeom>
        </p:spPr>
        <p:txBody>
          <a:bodyPr lIns="0" tIns="0" rIns="0" bIns="0" rtlCol="0" anchor="t">
            <a:spAutoFit/>
          </a:bodyPr>
          <a:lstStyle/>
          <a:p>
            <a:pPr algn="ctr">
              <a:lnSpc>
                <a:spcPts val="10220"/>
              </a:lnSpc>
            </a:pPr>
            <a:r>
              <a:rPr lang="en-US" sz="7300">
                <a:solidFill>
                  <a:srgbClr val="207DBD"/>
                </a:solidFill>
                <a:latin typeface="Libre Baskerville Bold"/>
              </a:rPr>
              <a:t>Innovative Program Waiver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44901" y="1786897"/>
            <a:ext cx="16065442" cy="8023607"/>
          </a:xfrm>
          <a:prstGeom prst="rect">
            <a:avLst/>
          </a:prstGeom>
        </p:spPr>
        <p:txBody>
          <a:bodyPr lIns="0" tIns="0" rIns="0" bIns="0" rtlCol="0" anchor="t">
            <a:spAutoFit/>
          </a:bodyPr>
          <a:lstStyle/>
          <a:p>
            <a:pPr marL="690911" lvl="1" indent="-345456">
              <a:lnSpc>
                <a:spcPts val="3712"/>
              </a:lnSpc>
              <a:buFont typeface="Arial"/>
              <a:buChar char="•"/>
            </a:pPr>
            <a:r>
              <a:rPr lang="en-US" sz="3200" dirty="0">
                <a:solidFill>
                  <a:srgbClr val="000000"/>
                </a:solidFill>
                <a:latin typeface="Arimo Bold"/>
              </a:rPr>
              <a:t>Describe identity as multifaceted and constituting multiple categories of difference such as race, color, language, religion, national origin, gender, sexual orientation, age, socio-economic status, and intersectionality as operating by individual and group. </a:t>
            </a:r>
          </a:p>
          <a:p>
            <a:pPr marL="690911" lvl="1" indent="-345456">
              <a:lnSpc>
                <a:spcPts val="3712"/>
              </a:lnSpc>
              <a:buFont typeface="Arial"/>
              <a:buChar char="•"/>
            </a:pPr>
            <a:r>
              <a:rPr lang="en-US" sz="3200" dirty="0">
                <a:solidFill>
                  <a:srgbClr val="207DBD"/>
                </a:solidFill>
                <a:latin typeface="Arimo Bold"/>
              </a:rPr>
              <a:t>Describe how cultures (including their own) are shaped by the intersections of a variety of factors such as race, gender, sexuality, class, disability, ethnicity, nationality, and/or other socially constructed categories of difference.</a:t>
            </a:r>
          </a:p>
          <a:p>
            <a:pPr marL="690911" lvl="1" indent="-345456">
              <a:lnSpc>
                <a:spcPts val="3712"/>
              </a:lnSpc>
              <a:buFont typeface="Arial"/>
              <a:buChar char="•"/>
            </a:pPr>
            <a:r>
              <a:rPr lang="en-US" sz="3200" dirty="0">
                <a:solidFill>
                  <a:srgbClr val="000000"/>
                </a:solidFill>
                <a:latin typeface="Arimo Bold"/>
              </a:rPr>
              <a:t>Recognize the complex elements of cultural biases on a global scale by identifying historic, economic, political, and/or social factors, such as ethnocentrism, colonialism, slavery, democracy, and imperialism. </a:t>
            </a:r>
          </a:p>
          <a:p>
            <a:pPr marL="690911" lvl="1" indent="-345456">
              <a:lnSpc>
                <a:spcPts val="3712"/>
              </a:lnSpc>
              <a:buFont typeface="Arial"/>
              <a:buChar char="•"/>
            </a:pPr>
            <a:r>
              <a:rPr lang="en-US" sz="3200" dirty="0">
                <a:solidFill>
                  <a:srgbClr val="207DBD"/>
                </a:solidFill>
                <a:latin typeface="Arimo Bold"/>
              </a:rPr>
              <a:t>Recognize how sociocultural status and access to (or distribution of) resources are informed by cultural practices within historical, social, cultural and economic systems.</a:t>
            </a:r>
          </a:p>
          <a:p>
            <a:pPr marL="690911" lvl="1" indent="-345456">
              <a:lnSpc>
                <a:spcPts val="3712"/>
              </a:lnSpc>
              <a:buFont typeface="Arial"/>
              <a:buChar char="•"/>
            </a:pPr>
            <a:r>
              <a:rPr lang="en-US" sz="3200" dirty="0">
                <a:solidFill>
                  <a:srgbClr val="000000"/>
                </a:solidFill>
                <a:latin typeface="Arimo Bold"/>
              </a:rPr>
              <a:t>Articulate the meaning of empathy and its role in strengthening civic responsibilities and reducing the negative impact of societal stereotypes. </a:t>
            </a:r>
          </a:p>
          <a:p>
            <a:pPr marL="690911" lvl="1" indent="-345456">
              <a:lnSpc>
                <a:spcPts val="3712"/>
              </a:lnSpc>
              <a:buFont typeface="Arial"/>
              <a:buChar char="•"/>
            </a:pPr>
            <a:r>
              <a:rPr lang="en-US" sz="3200" dirty="0">
                <a:solidFill>
                  <a:srgbClr val="207DBD"/>
                </a:solidFill>
                <a:latin typeface="Arimo Bold"/>
              </a:rPr>
              <a:t>Demonstrate empathy by successfully interpreting intercultural experiences from one’s own and others’ worldview.</a:t>
            </a:r>
          </a:p>
        </p:txBody>
      </p:sp>
      <p:sp>
        <p:nvSpPr>
          <p:cNvPr id="3" name="TextBox 3"/>
          <p:cNvSpPr txBox="1"/>
          <p:nvPr/>
        </p:nvSpPr>
        <p:spPr>
          <a:xfrm>
            <a:off x="944901" y="330836"/>
            <a:ext cx="16276299" cy="1225657"/>
          </a:xfrm>
          <a:prstGeom prst="rect">
            <a:avLst/>
          </a:prstGeom>
        </p:spPr>
        <p:txBody>
          <a:bodyPr wrap="square" lIns="0" tIns="0" rIns="0" bIns="0" rtlCol="0" anchor="t">
            <a:spAutoFit/>
          </a:bodyPr>
          <a:lstStyle/>
          <a:p>
            <a:pPr algn="ctr">
              <a:lnSpc>
                <a:spcPts val="10220"/>
              </a:lnSpc>
            </a:pPr>
            <a:r>
              <a:rPr lang="en-US" sz="7300" dirty="0">
                <a:solidFill>
                  <a:srgbClr val="207DBD"/>
                </a:solidFill>
                <a:latin typeface="Libre Baskerville Bold"/>
              </a:rPr>
              <a:t>DEI Learning Outcomes (ODHE)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76600" y="3162574"/>
            <a:ext cx="13599968" cy="3961851"/>
          </a:xfrm>
          <a:prstGeom prst="rect">
            <a:avLst/>
          </a:prstGeom>
        </p:spPr>
        <p:txBody>
          <a:bodyPr lIns="0" tIns="0" rIns="0" bIns="0" rtlCol="0" anchor="t">
            <a:spAutoFit/>
          </a:bodyPr>
          <a:lstStyle/>
          <a:p>
            <a:pPr marL="1000373" lvl="1" indent="-500186">
              <a:lnSpc>
                <a:spcPts val="5189"/>
              </a:lnSpc>
              <a:buFont typeface="Arial"/>
              <a:buChar char="•"/>
            </a:pPr>
            <a:r>
              <a:rPr lang="en-US" sz="4633" spc="-46">
                <a:solidFill>
                  <a:srgbClr val="000000"/>
                </a:solidFill>
                <a:latin typeface="Arimo"/>
              </a:rPr>
              <a:t>Student-to-student and student-to-instructor</a:t>
            </a:r>
          </a:p>
          <a:p>
            <a:pPr>
              <a:lnSpc>
                <a:spcPts val="5189"/>
              </a:lnSpc>
            </a:pPr>
            <a:endParaRPr lang="en-US" sz="4633" spc="-46">
              <a:solidFill>
                <a:srgbClr val="000000"/>
              </a:solidFill>
              <a:latin typeface="Arimo"/>
            </a:endParaRPr>
          </a:p>
          <a:p>
            <a:pPr marL="1000373" lvl="1" indent="-500186">
              <a:lnSpc>
                <a:spcPts val="5189"/>
              </a:lnSpc>
              <a:buFont typeface="Arial"/>
              <a:buChar char="•"/>
            </a:pPr>
            <a:r>
              <a:rPr lang="en-US" sz="4633" spc="-46">
                <a:solidFill>
                  <a:srgbClr val="000000"/>
                </a:solidFill>
                <a:latin typeface="Arimo"/>
              </a:rPr>
              <a:t>Engaging, collaborating, sharing</a:t>
            </a:r>
          </a:p>
          <a:p>
            <a:pPr>
              <a:lnSpc>
                <a:spcPts val="5189"/>
              </a:lnSpc>
            </a:pPr>
            <a:endParaRPr lang="en-US" sz="4633" spc="-46">
              <a:solidFill>
                <a:srgbClr val="000000"/>
              </a:solidFill>
              <a:latin typeface="Arimo"/>
            </a:endParaRPr>
          </a:p>
          <a:p>
            <a:pPr marL="1000373" lvl="1" indent="-500186">
              <a:lnSpc>
                <a:spcPts val="5189"/>
              </a:lnSpc>
              <a:buFont typeface="Arial"/>
              <a:buChar char="•"/>
            </a:pPr>
            <a:r>
              <a:rPr lang="en-US" sz="4633" spc="-46">
                <a:solidFill>
                  <a:srgbClr val="000000"/>
                </a:solidFill>
                <a:latin typeface="Arimo"/>
              </a:rPr>
              <a:t>Responding to one another with care</a:t>
            </a:r>
          </a:p>
          <a:p>
            <a:pPr>
              <a:lnSpc>
                <a:spcPts val="5189"/>
              </a:lnSpc>
            </a:pPr>
            <a:endParaRPr lang="en-US" sz="4633" spc="-46">
              <a:solidFill>
                <a:srgbClr val="000000"/>
              </a:solidFill>
              <a:latin typeface="Arimo"/>
            </a:endParaRPr>
          </a:p>
        </p:txBody>
      </p:sp>
      <p:sp>
        <p:nvSpPr>
          <p:cNvPr id="3" name="TextBox 3"/>
          <p:cNvSpPr txBox="1"/>
          <p:nvPr/>
        </p:nvSpPr>
        <p:spPr>
          <a:xfrm>
            <a:off x="3611750" y="885825"/>
            <a:ext cx="10568980" cy="1252854"/>
          </a:xfrm>
          <a:prstGeom prst="rect">
            <a:avLst/>
          </a:prstGeom>
        </p:spPr>
        <p:txBody>
          <a:bodyPr lIns="0" tIns="0" rIns="0" bIns="0" rtlCol="0" anchor="t">
            <a:spAutoFit/>
          </a:bodyPr>
          <a:lstStyle/>
          <a:p>
            <a:pPr algn="ctr">
              <a:lnSpc>
                <a:spcPts val="10220"/>
              </a:lnSpc>
            </a:pPr>
            <a:r>
              <a:rPr lang="en-US" sz="7300">
                <a:solidFill>
                  <a:srgbClr val="207DBD"/>
                </a:solidFill>
                <a:latin typeface="Libre Baskerville Bold"/>
              </a:rPr>
              <a:t>Community Building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505200" y="3086100"/>
            <a:ext cx="13599968" cy="3961851"/>
          </a:xfrm>
          <a:prstGeom prst="rect">
            <a:avLst/>
          </a:prstGeom>
        </p:spPr>
        <p:txBody>
          <a:bodyPr lIns="0" tIns="0" rIns="0" bIns="0" rtlCol="0" anchor="t">
            <a:spAutoFit/>
          </a:bodyPr>
          <a:lstStyle/>
          <a:p>
            <a:pPr marL="1000373" lvl="1" indent="-500186">
              <a:lnSpc>
                <a:spcPts val="5189"/>
              </a:lnSpc>
              <a:buFont typeface="Arial"/>
              <a:buChar char="•"/>
            </a:pPr>
            <a:r>
              <a:rPr lang="en-US" sz="4633" spc="-46">
                <a:solidFill>
                  <a:srgbClr val="000000"/>
                </a:solidFill>
                <a:latin typeface="Arimo"/>
              </a:rPr>
              <a:t>Writing precisely  </a:t>
            </a:r>
          </a:p>
          <a:p>
            <a:pPr>
              <a:lnSpc>
                <a:spcPts val="5189"/>
              </a:lnSpc>
            </a:pPr>
            <a:endParaRPr lang="en-US" sz="4633" spc="-46">
              <a:solidFill>
                <a:srgbClr val="000000"/>
              </a:solidFill>
              <a:latin typeface="Arimo"/>
            </a:endParaRPr>
          </a:p>
          <a:p>
            <a:pPr marL="1000373" lvl="1" indent="-500186">
              <a:lnSpc>
                <a:spcPts val="5189"/>
              </a:lnSpc>
              <a:buFont typeface="Arial"/>
              <a:buChar char="•"/>
            </a:pPr>
            <a:r>
              <a:rPr lang="en-US" sz="4633" spc="-46">
                <a:solidFill>
                  <a:srgbClr val="000000"/>
                </a:solidFill>
                <a:latin typeface="Arimo"/>
              </a:rPr>
              <a:t>Engaging in writing process</a:t>
            </a:r>
          </a:p>
          <a:p>
            <a:pPr>
              <a:lnSpc>
                <a:spcPts val="5189"/>
              </a:lnSpc>
            </a:pPr>
            <a:endParaRPr lang="en-US" sz="4633" spc="-46">
              <a:solidFill>
                <a:srgbClr val="000000"/>
              </a:solidFill>
              <a:latin typeface="Arimo"/>
            </a:endParaRPr>
          </a:p>
          <a:p>
            <a:pPr marL="1000373" lvl="1" indent="-500186">
              <a:lnSpc>
                <a:spcPts val="5189"/>
              </a:lnSpc>
              <a:buFont typeface="Arial"/>
              <a:buChar char="•"/>
            </a:pPr>
            <a:r>
              <a:rPr lang="en-US" sz="4633" spc="-46">
                <a:solidFill>
                  <a:srgbClr val="000000"/>
                </a:solidFill>
                <a:latin typeface="Arimo"/>
              </a:rPr>
              <a:t>Identity as multifaceted and intersectional</a:t>
            </a:r>
          </a:p>
          <a:p>
            <a:pPr>
              <a:lnSpc>
                <a:spcPts val="5189"/>
              </a:lnSpc>
            </a:pPr>
            <a:endParaRPr lang="en-US" sz="4633" spc="-46">
              <a:solidFill>
                <a:srgbClr val="000000"/>
              </a:solidFill>
              <a:latin typeface="Arimo"/>
            </a:endParaRPr>
          </a:p>
        </p:txBody>
      </p:sp>
      <p:sp>
        <p:nvSpPr>
          <p:cNvPr id="3" name="TextBox 3"/>
          <p:cNvSpPr txBox="1"/>
          <p:nvPr/>
        </p:nvSpPr>
        <p:spPr>
          <a:xfrm>
            <a:off x="3721139" y="885825"/>
            <a:ext cx="10350203" cy="1252854"/>
          </a:xfrm>
          <a:prstGeom prst="rect">
            <a:avLst/>
          </a:prstGeom>
        </p:spPr>
        <p:txBody>
          <a:bodyPr lIns="0" tIns="0" rIns="0" bIns="0" rtlCol="0" anchor="t">
            <a:spAutoFit/>
          </a:bodyPr>
          <a:lstStyle/>
          <a:p>
            <a:pPr algn="ctr">
              <a:lnSpc>
                <a:spcPts val="10220"/>
              </a:lnSpc>
            </a:pPr>
            <a:r>
              <a:rPr lang="en-US" sz="7300">
                <a:solidFill>
                  <a:srgbClr val="207DBD"/>
                </a:solidFill>
                <a:latin typeface="Libre Baskerville Bold"/>
              </a:rPr>
              <a:t>Unit One: Who I Am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533182" y="3978469"/>
            <a:ext cx="13599968" cy="3961851"/>
          </a:xfrm>
          <a:prstGeom prst="rect">
            <a:avLst/>
          </a:prstGeom>
        </p:spPr>
        <p:txBody>
          <a:bodyPr lIns="0" tIns="0" rIns="0" bIns="0" rtlCol="0" anchor="t">
            <a:spAutoFit/>
          </a:bodyPr>
          <a:lstStyle/>
          <a:p>
            <a:pPr marL="1000373" lvl="1" indent="-500186">
              <a:lnSpc>
                <a:spcPts val="5189"/>
              </a:lnSpc>
              <a:buFont typeface="Arial"/>
              <a:buChar char="•"/>
            </a:pPr>
            <a:r>
              <a:rPr lang="en-US" sz="4633" spc="-46">
                <a:solidFill>
                  <a:srgbClr val="000000"/>
                </a:solidFill>
                <a:latin typeface="Arimo"/>
              </a:rPr>
              <a:t>Trying on new lenses to view children's media</a:t>
            </a:r>
          </a:p>
          <a:p>
            <a:pPr>
              <a:lnSpc>
                <a:spcPts val="5189"/>
              </a:lnSpc>
            </a:pPr>
            <a:endParaRPr lang="en-US" sz="4633" spc="-46">
              <a:solidFill>
                <a:srgbClr val="000000"/>
              </a:solidFill>
              <a:latin typeface="Arimo"/>
            </a:endParaRPr>
          </a:p>
          <a:p>
            <a:pPr marL="1000373" lvl="1" indent="-500186">
              <a:lnSpc>
                <a:spcPts val="5189"/>
              </a:lnSpc>
              <a:buFont typeface="Arial"/>
              <a:buChar char="•"/>
            </a:pPr>
            <a:r>
              <a:rPr lang="en-US" sz="4633" spc="-46">
                <a:solidFill>
                  <a:srgbClr val="000000"/>
                </a:solidFill>
                <a:latin typeface="Arimo"/>
              </a:rPr>
              <a:t>Critical analysis</a:t>
            </a:r>
          </a:p>
          <a:p>
            <a:pPr>
              <a:lnSpc>
                <a:spcPts val="5189"/>
              </a:lnSpc>
            </a:pPr>
            <a:endParaRPr lang="en-US" sz="4633" spc="-46">
              <a:solidFill>
                <a:srgbClr val="000000"/>
              </a:solidFill>
              <a:latin typeface="Arimo"/>
            </a:endParaRPr>
          </a:p>
          <a:p>
            <a:pPr marL="1000373" lvl="1" indent="-500186">
              <a:lnSpc>
                <a:spcPts val="5189"/>
              </a:lnSpc>
              <a:buFont typeface="Arial"/>
              <a:buChar char="•"/>
            </a:pPr>
            <a:r>
              <a:rPr lang="en-US" sz="4633" spc="-46">
                <a:solidFill>
                  <a:srgbClr val="000000"/>
                </a:solidFill>
                <a:latin typeface="Arimo"/>
              </a:rPr>
              <a:t>Understanding empathy</a:t>
            </a:r>
          </a:p>
          <a:p>
            <a:pPr>
              <a:lnSpc>
                <a:spcPts val="5189"/>
              </a:lnSpc>
            </a:pPr>
            <a:endParaRPr lang="en-US" sz="4633" spc="-46">
              <a:solidFill>
                <a:srgbClr val="000000"/>
              </a:solidFill>
              <a:latin typeface="Arimo"/>
            </a:endParaRPr>
          </a:p>
        </p:txBody>
      </p:sp>
      <p:sp>
        <p:nvSpPr>
          <p:cNvPr id="3" name="TextBox 3"/>
          <p:cNvSpPr txBox="1"/>
          <p:nvPr/>
        </p:nvSpPr>
        <p:spPr>
          <a:xfrm>
            <a:off x="1808995" y="885825"/>
            <a:ext cx="14174491" cy="2407920"/>
          </a:xfrm>
          <a:prstGeom prst="rect">
            <a:avLst/>
          </a:prstGeom>
        </p:spPr>
        <p:txBody>
          <a:bodyPr lIns="0" tIns="0" rIns="0" bIns="0" rtlCol="0" anchor="t">
            <a:spAutoFit/>
          </a:bodyPr>
          <a:lstStyle/>
          <a:p>
            <a:pPr algn="ctr">
              <a:lnSpc>
                <a:spcPts val="10220"/>
              </a:lnSpc>
            </a:pPr>
            <a:r>
              <a:rPr lang="en-US" sz="7300">
                <a:solidFill>
                  <a:srgbClr val="207DBD"/>
                </a:solidFill>
                <a:latin typeface="Libre Baskerville Bold"/>
              </a:rPr>
              <a:t>Unit Two: </a:t>
            </a:r>
          </a:p>
          <a:p>
            <a:pPr algn="ctr">
              <a:lnSpc>
                <a:spcPts val="8030"/>
              </a:lnSpc>
            </a:pPr>
            <a:r>
              <a:rPr lang="en-US" sz="7300">
                <a:solidFill>
                  <a:srgbClr val="207DBD"/>
                </a:solidFill>
                <a:latin typeface="Libre Baskerville Bold"/>
              </a:rPr>
              <a:t>What I Do and Don't Believe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590800" y="3924300"/>
            <a:ext cx="13599968" cy="5269952"/>
          </a:xfrm>
          <a:prstGeom prst="rect">
            <a:avLst/>
          </a:prstGeom>
        </p:spPr>
        <p:txBody>
          <a:bodyPr lIns="0" tIns="0" rIns="0" bIns="0" rtlCol="0" anchor="t">
            <a:spAutoFit/>
          </a:bodyPr>
          <a:lstStyle/>
          <a:p>
            <a:pPr marL="1000373" lvl="1" indent="-500186">
              <a:lnSpc>
                <a:spcPts val="5189"/>
              </a:lnSpc>
              <a:buFont typeface="Arial"/>
              <a:buChar char="•"/>
            </a:pPr>
            <a:r>
              <a:rPr lang="en-US" sz="4633" spc="-46">
                <a:solidFill>
                  <a:srgbClr val="000000"/>
                </a:solidFill>
                <a:latin typeface="Arimo"/>
              </a:rPr>
              <a:t>Immigrant or another underrepresented group</a:t>
            </a:r>
          </a:p>
          <a:p>
            <a:pPr>
              <a:lnSpc>
                <a:spcPts val="5189"/>
              </a:lnSpc>
            </a:pPr>
            <a:endParaRPr lang="en-US" sz="4633" spc="-46">
              <a:solidFill>
                <a:srgbClr val="000000"/>
              </a:solidFill>
              <a:latin typeface="Arimo"/>
            </a:endParaRPr>
          </a:p>
          <a:p>
            <a:pPr marL="1000373" lvl="1" indent="-500186">
              <a:lnSpc>
                <a:spcPts val="5189"/>
              </a:lnSpc>
              <a:buFont typeface="Arial"/>
              <a:buChar char="•"/>
            </a:pPr>
            <a:r>
              <a:rPr lang="en-US" sz="4633" spc="-46">
                <a:solidFill>
                  <a:srgbClr val="000000"/>
                </a:solidFill>
                <a:latin typeface="Arimo"/>
              </a:rPr>
              <a:t>How has their history been represented and why?</a:t>
            </a:r>
          </a:p>
          <a:p>
            <a:pPr>
              <a:lnSpc>
                <a:spcPts val="5189"/>
              </a:lnSpc>
            </a:pPr>
            <a:endParaRPr lang="en-US" sz="4633" spc="-46">
              <a:solidFill>
                <a:srgbClr val="000000"/>
              </a:solidFill>
              <a:latin typeface="Arimo"/>
            </a:endParaRPr>
          </a:p>
          <a:p>
            <a:pPr marL="1000373" lvl="1" indent="-500186">
              <a:lnSpc>
                <a:spcPts val="5189"/>
              </a:lnSpc>
              <a:buFont typeface="Arial"/>
              <a:buChar char="•"/>
            </a:pPr>
            <a:r>
              <a:rPr lang="en-US" sz="4633" spc="-46">
                <a:solidFill>
                  <a:srgbClr val="000000"/>
                </a:solidFill>
                <a:latin typeface="Arimo"/>
              </a:rPr>
              <a:t>Practicing research: discovering and evaluating sources; documenting</a:t>
            </a:r>
          </a:p>
          <a:p>
            <a:pPr>
              <a:lnSpc>
                <a:spcPts val="5189"/>
              </a:lnSpc>
            </a:pPr>
            <a:endParaRPr lang="en-US" sz="4633" spc="-46">
              <a:solidFill>
                <a:srgbClr val="000000"/>
              </a:solidFill>
              <a:latin typeface="Arimo"/>
            </a:endParaRPr>
          </a:p>
        </p:txBody>
      </p:sp>
      <p:sp>
        <p:nvSpPr>
          <p:cNvPr id="3" name="TextBox 3"/>
          <p:cNvSpPr txBox="1"/>
          <p:nvPr/>
        </p:nvSpPr>
        <p:spPr>
          <a:xfrm>
            <a:off x="4421524" y="885825"/>
            <a:ext cx="8949432" cy="2407920"/>
          </a:xfrm>
          <a:prstGeom prst="rect">
            <a:avLst/>
          </a:prstGeom>
        </p:spPr>
        <p:txBody>
          <a:bodyPr lIns="0" tIns="0" rIns="0" bIns="0" rtlCol="0" anchor="t">
            <a:spAutoFit/>
          </a:bodyPr>
          <a:lstStyle/>
          <a:p>
            <a:pPr algn="ctr">
              <a:lnSpc>
                <a:spcPts val="10220"/>
              </a:lnSpc>
            </a:pPr>
            <a:r>
              <a:rPr lang="en-US" sz="7300">
                <a:solidFill>
                  <a:srgbClr val="207DBD"/>
                </a:solidFill>
                <a:latin typeface="Libre Baskerville Bold"/>
              </a:rPr>
              <a:t>Unit Three: </a:t>
            </a:r>
          </a:p>
          <a:p>
            <a:pPr algn="ctr">
              <a:lnSpc>
                <a:spcPts val="8030"/>
              </a:lnSpc>
            </a:pPr>
            <a:r>
              <a:rPr lang="en-US" sz="7300">
                <a:solidFill>
                  <a:srgbClr val="207DBD"/>
                </a:solidFill>
                <a:latin typeface="Libre Baskerville Bold"/>
              </a:rPr>
              <a:t>What I Can Learn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124200" y="4076700"/>
            <a:ext cx="13599968" cy="4001095"/>
          </a:xfrm>
          <a:prstGeom prst="rect">
            <a:avLst/>
          </a:prstGeom>
        </p:spPr>
        <p:txBody>
          <a:bodyPr lIns="0" tIns="0" rIns="0" bIns="0" rtlCol="0" anchor="t">
            <a:spAutoFit/>
          </a:bodyPr>
          <a:lstStyle/>
          <a:p>
            <a:pPr marL="1000373" lvl="1" indent="-500186">
              <a:lnSpc>
                <a:spcPts val="5189"/>
              </a:lnSpc>
              <a:buFont typeface="Arial"/>
              <a:buChar char="•"/>
            </a:pPr>
            <a:r>
              <a:rPr lang="en-US" sz="4633" spc="-46" dirty="0">
                <a:solidFill>
                  <a:srgbClr val="000000"/>
                </a:solidFill>
                <a:latin typeface="Arimo"/>
              </a:rPr>
              <a:t>Students reflecting on their work</a:t>
            </a:r>
          </a:p>
          <a:p>
            <a:pPr>
              <a:lnSpc>
                <a:spcPts val="5189"/>
              </a:lnSpc>
            </a:pPr>
            <a:endParaRPr lang="en-US" sz="4633" spc="-46" dirty="0">
              <a:solidFill>
                <a:srgbClr val="000000"/>
              </a:solidFill>
              <a:latin typeface="Arimo"/>
            </a:endParaRPr>
          </a:p>
          <a:p>
            <a:pPr marL="1000373" lvl="1" indent="-500186">
              <a:lnSpc>
                <a:spcPts val="5189"/>
              </a:lnSpc>
              <a:buFont typeface="Arial"/>
              <a:buChar char="•"/>
            </a:pPr>
            <a:r>
              <a:rPr lang="en-US" sz="4633" spc="-46" dirty="0">
                <a:solidFill>
                  <a:srgbClr val="000000"/>
                </a:solidFill>
                <a:latin typeface="Arimo"/>
              </a:rPr>
              <a:t>Digital and multi-genre portfolios</a:t>
            </a:r>
          </a:p>
          <a:p>
            <a:pPr>
              <a:lnSpc>
                <a:spcPts val="5189"/>
              </a:lnSpc>
            </a:pPr>
            <a:endParaRPr lang="en-US" sz="4633" spc="-46" dirty="0">
              <a:solidFill>
                <a:srgbClr val="000000"/>
              </a:solidFill>
              <a:latin typeface="Arimo"/>
            </a:endParaRPr>
          </a:p>
          <a:p>
            <a:pPr marL="1000373" lvl="1" indent="-500186">
              <a:lnSpc>
                <a:spcPts val="5189"/>
              </a:lnSpc>
              <a:buFont typeface="Arial"/>
              <a:buChar char="•"/>
            </a:pPr>
            <a:r>
              <a:rPr lang="en-US" sz="4633" spc="-46" dirty="0">
                <a:solidFill>
                  <a:srgbClr val="000000"/>
                </a:solidFill>
                <a:latin typeface="Arimo"/>
              </a:rPr>
              <a:t>Recognizing own growth</a:t>
            </a:r>
          </a:p>
          <a:p>
            <a:pPr>
              <a:lnSpc>
                <a:spcPts val="5189"/>
              </a:lnSpc>
            </a:pPr>
            <a:endParaRPr lang="en-US" sz="4633" spc="-46" dirty="0">
              <a:solidFill>
                <a:srgbClr val="000000"/>
              </a:solidFill>
              <a:latin typeface="Arimo"/>
            </a:endParaRPr>
          </a:p>
        </p:txBody>
      </p:sp>
      <p:sp>
        <p:nvSpPr>
          <p:cNvPr id="3" name="TextBox 3"/>
          <p:cNvSpPr txBox="1"/>
          <p:nvPr/>
        </p:nvSpPr>
        <p:spPr>
          <a:xfrm>
            <a:off x="631666" y="885825"/>
            <a:ext cx="16741934" cy="2275205"/>
          </a:xfrm>
          <a:prstGeom prst="rect">
            <a:avLst/>
          </a:prstGeom>
        </p:spPr>
        <p:txBody>
          <a:bodyPr wrap="square" lIns="0" tIns="0" rIns="0" bIns="0" rtlCol="0" anchor="t">
            <a:spAutoFit/>
          </a:bodyPr>
          <a:lstStyle/>
          <a:p>
            <a:pPr algn="ctr">
              <a:lnSpc>
                <a:spcPts val="10220"/>
              </a:lnSpc>
            </a:pPr>
            <a:r>
              <a:rPr lang="en-US" sz="7300" dirty="0">
                <a:solidFill>
                  <a:srgbClr val="207DBD"/>
                </a:solidFill>
                <a:latin typeface="Libre Baskerville Bold"/>
              </a:rPr>
              <a:t>Unit Four: </a:t>
            </a:r>
          </a:p>
          <a:p>
            <a:pPr algn="ctr">
              <a:lnSpc>
                <a:spcPts val="7040"/>
              </a:lnSpc>
            </a:pPr>
            <a:r>
              <a:rPr lang="en-US" sz="6400" dirty="0">
                <a:solidFill>
                  <a:srgbClr val="207DBD"/>
                </a:solidFill>
                <a:latin typeface="Libre Baskerville Bold"/>
              </a:rPr>
              <a:t>Where I've Been and Where I'm Going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38400" y="3162300"/>
            <a:ext cx="13599968" cy="4667945"/>
          </a:xfrm>
          <a:prstGeom prst="rect">
            <a:avLst/>
          </a:prstGeom>
        </p:spPr>
        <p:txBody>
          <a:bodyPr lIns="0" tIns="0" rIns="0" bIns="0" rtlCol="0" anchor="t">
            <a:spAutoFit/>
          </a:bodyPr>
          <a:lstStyle/>
          <a:p>
            <a:pPr marL="1000373" lvl="1" indent="-500186">
              <a:lnSpc>
                <a:spcPts val="5189"/>
              </a:lnSpc>
              <a:buFont typeface="Arial"/>
              <a:buChar char="•"/>
            </a:pPr>
            <a:r>
              <a:rPr lang="en-US" sz="4633" spc="-46" dirty="0">
                <a:solidFill>
                  <a:srgbClr val="000000"/>
                </a:solidFill>
                <a:latin typeface="Arimo"/>
              </a:rPr>
              <a:t>Professional learning sessions with high school instructors teaching Third Space in Autumn 2021</a:t>
            </a:r>
          </a:p>
          <a:p>
            <a:pPr>
              <a:lnSpc>
                <a:spcPts val="5189"/>
              </a:lnSpc>
            </a:pPr>
            <a:endParaRPr lang="en-US" sz="4633" spc="-46" dirty="0">
              <a:solidFill>
                <a:srgbClr val="000000"/>
              </a:solidFill>
              <a:latin typeface="Arimo"/>
            </a:endParaRPr>
          </a:p>
          <a:p>
            <a:pPr marL="1000373" lvl="1" indent="-500186">
              <a:lnSpc>
                <a:spcPts val="5189"/>
              </a:lnSpc>
              <a:buFont typeface="Arial"/>
              <a:buChar char="•"/>
            </a:pPr>
            <a:r>
              <a:rPr lang="en-US" sz="4633" spc="-46" dirty="0">
                <a:solidFill>
                  <a:srgbClr val="000000"/>
                </a:solidFill>
                <a:latin typeface="Arimo"/>
              </a:rPr>
              <a:t>Collaboration and community building</a:t>
            </a:r>
          </a:p>
          <a:p>
            <a:pPr>
              <a:lnSpc>
                <a:spcPts val="5189"/>
              </a:lnSpc>
            </a:pPr>
            <a:endParaRPr lang="en-US" sz="4633" spc="-46" dirty="0">
              <a:solidFill>
                <a:srgbClr val="000000"/>
              </a:solidFill>
              <a:latin typeface="Arimo"/>
            </a:endParaRPr>
          </a:p>
          <a:p>
            <a:pPr marL="1000373" lvl="1" indent="-500186">
              <a:lnSpc>
                <a:spcPts val="5189"/>
              </a:lnSpc>
              <a:buFont typeface="Arial"/>
              <a:buChar char="•"/>
            </a:pPr>
            <a:r>
              <a:rPr lang="en-US" sz="4633" spc="-46" dirty="0">
                <a:solidFill>
                  <a:srgbClr val="000000"/>
                </a:solidFill>
                <a:latin typeface="Arimo"/>
              </a:rPr>
              <a:t>High school teachers gave input on curriculum</a:t>
            </a:r>
          </a:p>
          <a:p>
            <a:pPr>
              <a:lnSpc>
                <a:spcPts val="5189"/>
              </a:lnSpc>
            </a:pPr>
            <a:endParaRPr lang="en-US" sz="4633" spc="-46" dirty="0">
              <a:solidFill>
                <a:srgbClr val="000000"/>
              </a:solidFill>
              <a:latin typeface="Arimo"/>
            </a:endParaRPr>
          </a:p>
        </p:txBody>
      </p:sp>
      <p:sp>
        <p:nvSpPr>
          <p:cNvPr id="3" name="TextBox 3"/>
          <p:cNvSpPr txBox="1"/>
          <p:nvPr/>
        </p:nvSpPr>
        <p:spPr>
          <a:xfrm>
            <a:off x="4724400" y="952500"/>
            <a:ext cx="7576305" cy="1252854"/>
          </a:xfrm>
          <a:prstGeom prst="rect">
            <a:avLst/>
          </a:prstGeom>
        </p:spPr>
        <p:txBody>
          <a:bodyPr wrap="square" lIns="0" tIns="0" rIns="0" bIns="0" rtlCol="0" anchor="t">
            <a:spAutoFit/>
          </a:bodyPr>
          <a:lstStyle/>
          <a:p>
            <a:pPr algn="ctr">
              <a:lnSpc>
                <a:spcPts val="10220"/>
              </a:lnSpc>
            </a:pPr>
            <a:r>
              <a:rPr lang="en-US" sz="7300" dirty="0">
                <a:solidFill>
                  <a:srgbClr val="207DBD"/>
                </a:solidFill>
                <a:latin typeface="Libre Baskerville Bold"/>
              </a:rPr>
              <a:t>Summer 2021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3775" t="15150" r="22722" b="3577"/>
          <a:stretch>
            <a:fillRect/>
          </a:stretch>
        </p:blipFill>
        <p:spPr>
          <a:xfrm>
            <a:off x="9448221" y="137849"/>
            <a:ext cx="8108896" cy="8211795"/>
          </a:xfrm>
          <a:prstGeom prst="rect">
            <a:avLst/>
          </a:prstGeom>
        </p:spPr>
      </p:pic>
      <p:pic>
        <p:nvPicPr>
          <p:cNvPr id="3" name="Picture 3"/>
          <p:cNvPicPr>
            <a:picLocks noChangeAspect="1"/>
          </p:cNvPicPr>
          <p:nvPr/>
        </p:nvPicPr>
        <p:blipFill>
          <a:blip r:embed="rId3"/>
          <a:srcRect l="11241" t="21071" r="26853" b="23019"/>
          <a:stretch>
            <a:fillRect/>
          </a:stretch>
        </p:blipFill>
        <p:spPr>
          <a:xfrm>
            <a:off x="-152400" y="0"/>
            <a:ext cx="7610573" cy="4582378"/>
          </a:xfrm>
          <a:prstGeom prst="rect">
            <a:avLst/>
          </a:prstGeom>
        </p:spPr>
      </p:pic>
      <p:pic>
        <p:nvPicPr>
          <p:cNvPr id="4" name="Picture 4"/>
          <p:cNvPicPr>
            <a:picLocks noChangeAspect="1"/>
          </p:cNvPicPr>
          <p:nvPr/>
        </p:nvPicPr>
        <p:blipFill>
          <a:blip r:embed="rId4"/>
          <a:srcRect t="55408" r="76458" b="7558"/>
          <a:stretch>
            <a:fillRect/>
          </a:stretch>
        </p:blipFill>
        <p:spPr>
          <a:xfrm>
            <a:off x="3935510" y="4083784"/>
            <a:ext cx="5702253" cy="598025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349" t="19432" r="33869" b="18261"/>
          <a:stretch>
            <a:fillRect/>
          </a:stretch>
        </p:blipFill>
        <p:spPr>
          <a:xfrm>
            <a:off x="310161" y="171224"/>
            <a:ext cx="7019060" cy="4877026"/>
          </a:xfrm>
          <a:prstGeom prst="rect">
            <a:avLst/>
          </a:prstGeom>
        </p:spPr>
      </p:pic>
      <p:pic>
        <p:nvPicPr>
          <p:cNvPr id="3" name="Picture 3"/>
          <p:cNvPicPr>
            <a:picLocks noChangeAspect="1"/>
          </p:cNvPicPr>
          <p:nvPr/>
        </p:nvPicPr>
        <p:blipFill>
          <a:blip r:embed="rId3"/>
          <a:srcRect l="11862" t="11706" r="25129" b="17793"/>
          <a:stretch>
            <a:fillRect/>
          </a:stretch>
        </p:blipFill>
        <p:spPr>
          <a:xfrm>
            <a:off x="3538505" y="5048249"/>
            <a:ext cx="6956035" cy="5188754"/>
          </a:xfrm>
          <a:prstGeom prst="rect">
            <a:avLst/>
          </a:prstGeom>
        </p:spPr>
      </p:pic>
      <p:pic>
        <p:nvPicPr>
          <p:cNvPr id="4" name="Picture 4"/>
          <p:cNvPicPr>
            <a:picLocks noChangeAspect="1"/>
          </p:cNvPicPr>
          <p:nvPr/>
        </p:nvPicPr>
        <p:blipFill>
          <a:blip r:embed="rId4"/>
          <a:srcRect l="13894" t="17428" r="24036" b="5710"/>
          <a:stretch>
            <a:fillRect/>
          </a:stretch>
        </p:blipFill>
        <p:spPr>
          <a:xfrm>
            <a:off x="10494540" y="298832"/>
            <a:ext cx="7655611" cy="632010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134390" y="2978113"/>
            <a:ext cx="13031340" cy="6001643"/>
          </a:xfrm>
          <a:prstGeom prst="rect">
            <a:avLst/>
          </a:prstGeom>
        </p:spPr>
        <p:txBody>
          <a:bodyPr lIns="0" tIns="0" rIns="0" bIns="0" rtlCol="0" anchor="t">
            <a:spAutoFit/>
          </a:bodyPr>
          <a:lstStyle/>
          <a:p>
            <a:pPr marL="1000373" lvl="1" indent="-500186">
              <a:lnSpc>
                <a:spcPts val="5189"/>
              </a:lnSpc>
              <a:buFont typeface="Arial"/>
              <a:buChar char="•"/>
            </a:pPr>
            <a:r>
              <a:rPr lang="en-US" sz="4633" spc="-46" dirty="0">
                <a:solidFill>
                  <a:srgbClr val="000000"/>
                </a:solidFill>
                <a:latin typeface="Arimo"/>
              </a:rPr>
              <a:t>Readiness conversations</a:t>
            </a:r>
          </a:p>
          <a:p>
            <a:pPr>
              <a:lnSpc>
                <a:spcPts val="5189"/>
              </a:lnSpc>
            </a:pPr>
            <a:endParaRPr lang="en-US" sz="4633" spc="-46" dirty="0">
              <a:solidFill>
                <a:srgbClr val="000000"/>
              </a:solidFill>
              <a:latin typeface="Arimo"/>
            </a:endParaRPr>
          </a:p>
          <a:p>
            <a:pPr marL="1000373" lvl="1" indent="-500186">
              <a:lnSpc>
                <a:spcPts val="5189"/>
              </a:lnSpc>
              <a:buFont typeface="Arial"/>
              <a:buChar char="•"/>
            </a:pPr>
            <a:r>
              <a:rPr lang="en-US" sz="4633" spc="-46" dirty="0">
                <a:solidFill>
                  <a:srgbClr val="000000"/>
                </a:solidFill>
                <a:latin typeface="Arimo"/>
              </a:rPr>
              <a:t>High school and college faculty collaboration</a:t>
            </a:r>
          </a:p>
          <a:p>
            <a:pPr>
              <a:lnSpc>
                <a:spcPts val="5189"/>
              </a:lnSpc>
            </a:pPr>
            <a:endParaRPr lang="en-US" sz="4633" spc="-46" dirty="0">
              <a:solidFill>
                <a:srgbClr val="000000"/>
              </a:solidFill>
              <a:latin typeface="Arimo"/>
            </a:endParaRPr>
          </a:p>
          <a:p>
            <a:pPr marL="1000373" lvl="1" indent="-500186">
              <a:lnSpc>
                <a:spcPts val="5189"/>
              </a:lnSpc>
              <a:buFont typeface="Arial"/>
              <a:buChar char="•"/>
            </a:pPr>
            <a:r>
              <a:rPr lang="en-US" sz="4633" spc="-46" dirty="0">
                <a:solidFill>
                  <a:srgbClr val="000000"/>
                </a:solidFill>
                <a:latin typeface="Arimo"/>
              </a:rPr>
              <a:t>Everyone is on "Team Student Success“</a:t>
            </a:r>
          </a:p>
          <a:p>
            <a:pPr marL="500187" lvl="1">
              <a:lnSpc>
                <a:spcPts val="5189"/>
              </a:lnSpc>
            </a:pPr>
            <a:endParaRPr lang="en-US" sz="4633" spc="-46" dirty="0">
              <a:solidFill>
                <a:srgbClr val="000000"/>
              </a:solidFill>
              <a:latin typeface="Arimo"/>
            </a:endParaRPr>
          </a:p>
          <a:p>
            <a:pPr marL="1000373" lvl="1" indent="-500186">
              <a:lnSpc>
                <a:spcPts val="5189"/>
              </a:lnSpc>
              <a:buFont typeface="Arial"/>
              <a:buChar char="•"/>
            </a:pPr>
            <a:r>
              <a:rPr lang="en-US" sz="4633" spc="-46" dirty="0">
                <a:solidFill>
                  <a:srgbClr val="000000"/>
                </a:solidFill>
                <a:latin typeface="Arimo"/>
              </a:rPr>
              <a:t>Community College mission</a:t>
            </a:r>
          </a:p>
          <a:p>
            <a:pPr>
              <a:lnSpc>
                <a:spcPts val="5189"/>
              </a:lnSpc>
            </a:pPr>
            <a:endParaRPr lang="en-US" sz="4633" spc="-46" dirty="0">
              <a:solidFill>
                <a:srgbClr val="000000"/>
              </a:solidFill>
              <a:latin typeface="Arimo"/>
            </a:endParaRPr>
          </a:p>
          <a:p>
            <a:pPr>
              <a:lnSpc>
                <a:spcPts val="5189"/>
              </a:lnSpc>
            </a:pPr>
            <a:endParaRPr lang="en-US" sz="4633" spc="-46" dirty="0">
              <a:solidFill>
                <a:srgbClr val="000000"/>
              </a:solidFill>
              <a:latin typeface="Arimo"/>
            </a:endParaRPr>
          </a:p>
        </p:txBody>
      </p:sp>
      <p:sp>
        <p:nvSpPr>
          <p:cNvPr id="3" name="TextBox 3"/>
          <p:cNvSpPr txBox="1"/>
          <p:nvPr/>
        </p:nvSpPr>
        <p:spPr>
          <a:xfrm>
            <a:off x="3352800" y="786081"/>
            <a:ext cx="9792991" cy="1252854"/>
          </a:xfrm>
          <a:prstGeom prst="rect">
            <a:avLst/>
          </a:prstGeom>
        </p:spPr>
        <p:txBody>
          <a:bodyPr lIns="0" tIns="0" rIns="0" bIns="0" rtlCol="0" anchor="t">
            <a:spAutoFit/>
          </a:bodyPr>
          <a:lstStyle/>
          <a:p>
            <a:pPr algn="ctr">
              <a:lnSpc>
                <a:spcPts val="10220"/>
              </a:lnSpc>
            </a:pPr>
            <a:r>
              <a:rPr lang="en-US" sz="7300" dirty="0">
                <a:solidFill>
                  <a:srgbClr val="207DBD"/>
                </a:solidFill>
                <a:latin typeface="Libre Baskerville Bold"/>
              </a:rPr>
              <a:t>How Did We Begin?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590800" y="2857500"/>
            <a:ext cx="13599968" cy="5334794"/>
          </a:xfrm>
          <a:prstGeom prst="rect">
            <a:avLst/>
          </a:prstGeom>
        </p:spPr>
        <p:txBody>
          <a:bodyPr lIns="0" tIns="0" rIns="0" bIns="0" rtlCol="0" anchor="t">
            <a:spAutoFit/>
          </a:bodyPr>
          <a:lstStyle/>
          <a:p>
            <a:pPr marL="1000373" lvl="1" indent="-500186">
              <a:lnSpc>
                <a:spcPts val="5189"/>
              </a:lnSpc>
              <a:buFont typeface="Arial"/>
              <a:buChar char="•"/>
            </a:pPr>
            <a:r>
              <a:rPr lang="en-US" sz="4633" spc="-46" dirty="0">
                <a:solidFill>
                  <a:srgbClr val="000000"/>
                </a:solidFill>
                <a:latin typeface="Arimo"/>
              </a:rPr>
              <a:t>Evaluating and improving course</a:t>
            </a:r>
          </a:p>
          <a:p>
            <a:pPr>
              <a:lnSpc>
                <a:spcPts val="5189"/>
              </a:lnSpc>
            </a:pPr>
            <a:endParaRPr lang="en-US" sz="4633" spc="-46" dirty="0">
              <a:solidFill>
                <a:srgbClr val="000000"/>
              </a:solidFill>
              <a:latin typeface="Arimo"/>
            </a:endParaRPr>
          </a:p>
          <a:p>
            <a:pPr marL="1000373" lvl="1" indent="-500186">
              <a:lnSpc>
                <a:spcPts val="5189"/>
              </a:lnSpc>
              <a:buFont typeface="Arial"/>
              <a:buChar char="•"/>
            </a:pPr>
            <a:r>
              <a:rPr lang="en-US" sz="4633" spc="-46" dirty="0">
                <a:solidFill>
                  <a:srgbClr val="000000"/>
                </a:solidFill>
                <a:latin typeface="Arimo"/>
              </a:rPr>
              <a:t> Columbus State Lib Guide:</a:t>
            </a:r>
          </a:p>
          <a:p>
            <a:pPr>
              <a:lnSpc>
                <a:spcPts val="5189"/>
              </a:lnSpc>
            </a:pPr>
            <a:r>
              <a:rPr lang="en-US" sz="4633" spc="-46" dirty="0">
                <a:solidFill>
                  <a:srgbClr val="000000"/>
                </a:solidFill>
                <a:latin typeface="Arimo"/>
              </a:rPr>
              <a:t>         </a:t>
            </a:r>
            <a:r>
              <a:rPr lang="en-US" sz="4633" spc="-46" dirty="0">
                <a:solidFill>
                  <a:srgbClr val="207DBD"/>
                </a:solidFill>
                <a:latin typeface="Arimo"/>
              </a:rPr>
              <a:t>https://library.cscc.edu/thirdspace/welcome</a:t>
            </a:r>
          </a:p>
          <a:p>
            <a:pPr>
              <a:lnSpc>
                <a:spcPts val="5189"/>
              </a:lnSpc>
            </a:pPr>
            <a:endParaRPr lang="en-US" sz="4633" spc="-46" dirty="0">
              <a:solidFill>
                <a:srgbClr val="207DBD"/>
              </a:solidFill>
              <a:latin typeface="Arimo"/>
            </a:endParaRPr>
          </a:p>
          <a:p>
            <a:pPr marL="1000373" lvl="1" indent="-500186">
              <a:lnSpc>
                <a:spcPts val="5189"/>
              </a:lnSpc>
              <a:buFont typeface="Arial"/>
              <a:buChar char="•"/>
            </a:pPr>
            <a:r>
              <a:rPr lang="en-US" sz="4633" spc="-46" dirty="0" err="1">
                <a:solidFill>
                  <a:srgbClr val="000000"/>
                </a:solidFill>
                <a:latin typeface="Arimo"/>
              </a:rPr>
              <a:t>OhioLINK</a:t>
            </a:r>
            <a:endParaRPr lang="en-US" sz="4633" spc="-46" dirty="0">
              <a:solidFill>
                <a:srgbClr val="000000"/>
              </a:solidFill>
              <a:latin typeface="Arimo"/>
            </a:endParaRPr>
          </a:p>
          <a:p>
            <a:pPr>
              <a:lnSpc>
                <a:spcPts val="5189"/>
              </a:lnSpc>
            </a:pPr>
            <a:endParaRPr lang="en-US" sz="4633" spc="-46" dirty="0">
              <a:solidFill>
                <a:srgbClr val="000000"/>
              </a:solidFill>
              <a:latin typeface="Arimo"/>
            </a:endParaRPr>
          </a:p>
          <a:p>
            <a:pPr>
              <a:lnSpc>
                <a:spcPts val="5189"/>
              </a:lnSpc>
            </a:pPr>
            <a:endParaRPr lang="en-US" sz="4633" spc="-46" dirty="0">
              <a:solidFill>
                <a:srgbClr val="000000"/>
              </a:solidFill>
              <a:latin typeface="Arimo"/>
            </a:endParaRPr>
          </a:p>
        </p:txBody>
      </p:sp>
      <p:sp>
        <p:nvSpPr>
          <p:cNvPr id="3" name="TextBox 3"/>
          <p:cNvSpPr txBox="1"/>
          <p:nvPr/>
        </p:nvSpPr>
        <p:spPr>
          <a:xfrm>
            <a:off x="2362200" y="800100"/>
            <a:ext cx="12335878" cy="1225657"/>
          </a:xfrm>
          <a:prstGeom prst="rect">
            <a:avLst/>
          </a:prstGeom>
        </p:spPr>
        <p:txBody>
          <a:bodyPr wrap="square" lIns="0" tIns="0" rIns="0" bIns="0" rtlCol="0" anchor="t">
            <a:spAutoFit/>
          </a:bodyPr>
          <a:lstStyle/>
          <a:p>
            <a:pPr algn="ctr">
              <a:lnSpc>
                <a:spcPts val="10220"/>
              </a:lnSpc>
            </a:pPr>
            <a:r>
              <a:rPr lang="en-US" sz="7300" dirty="0">
                <a:solidFill>
                  <a:srgbClr val="207DBD"/>
                </a:solidFill>
                <a:latin typeface="Libre Baskerville Bold"/>
              </a:rPr>
              <a:t>Continuing the Journey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9545FD-37CD-412E-A7AD-8957A2394313}"/>
              </a:ext>
            </a:extLst>
          </p:cNvPr>
          <p:cNvSpPr txBox="1"/>
          <p:nvPr/>
        </p:nvSpPr>
        <p:spPr>
          <a:xfrm>
            <a:off x="2362200" y="2660554"/>
            <a:ext cx="11734800" cy="2092881"/>
          </a:xfrm>
          <a:prstGeom prst="rect">
            <a:avLst/>
          </a:prstGeom>
          <a:noFill/>
        </p:spPr>
        <p:txBody>
          <a:bodyPr wrap="square">
            <a:spAutoFit/>
          </a:bodyPr>
          <a:lstStyle/>
          <a:p>
            <a:pPr marL="1000373" lvl="1" indent="-500186">
              <a:lnSpc>
                <a:spcPts val="5189"/>
              </a:lnSpc>
              <a:buFont typeface="Arial"/>
              <a:buChar char="•"/>
            </a:pPr>
            <a:r>
              <a:rPr lang="en-US" sz="4633" spc="-46" dirty="0">
                <a:solidFill>
                  <a:srgbClr val="000000"/>
                </a:solidFill>
                <a:latin typeface="Arimo"/>
              </a:rPr>
              <a:t>A little bit jealous of high school teachers, but...looking forward to seeing former Third Space students</a:t>
            </a:r>
          </a:p>
        </p:txBody>
      </p:sp>
      <p:sp>
        <p:nvSpPr>
          <p:cNvPr id="7" name="TextBox 6">
            <a:extLst>
              <a:ext uri="{FF2B5EF4-FFF2-40B4-BE49-F238E27FC236}">
                <a16:creationId xmlns:a16="http://schemas.microsoft.com/office/drawing/2014/main" id="{FC3B9500-0E39-4105-BDAB-75AFD7B1609E}"/>
              </a:ext>
            </a:extLst>
          </p:cNvPr>
          <p:cNvSpPr txBox="1"/>
          <p:nvPr/>
        </p:nvSpPr>
        <p:spPr>
          <a:xfrm>
            <a:off x="2209800" y="952500"/>
            <a:ext cx="12725400" cy="1317990"/>
          </a:xfrm>
          <a:prstGeom prst="rect">
            <a:avLst/>
          </a:prstGeom>
          <a:noFill/>
        </p:spPr>
        <p:txBody>
          <a:bodyPr wrap="square">
            <a:spAutoFit/>
          </a:bodyPr>
          <a:lstStyle/>
          <a:p>
            <a:pPr algn="ctr">
              <a:lnSpc>
                <a:spcPts val="10220"/>
              </a:lnSpc>
            </a:pPr>
            <a:r>
              <a:rPr lang="en-US" sz="7300" dirty="0">
                <a:solidFill>
                  <a:srgbClr val="207DBD"/>
                </a:solidFill>
                <a:latin typeface="Libre Baskerville Bold"/>
              </a:rPr>
              <a:t>In Conclusion…</a:t>
            </a:r>
          </a:p>
        </p:txBody>
      </p:sp>
      <p:sp>
        <p:nvSpPr>
          <p:cNvPr id="9" name="TextBox 8">
            <a:extLst>
              <a:ext uri="{FF2B5EF4-FFF2-40B4-BE49-F238E27FC236}">
                <a16:creationId xmlns:a16="http://schemas.microsoft.com/office/drawing/2014/main" id="{B17C00E4-7CDE-4849-B177-79235FF6F583}"/>
              </a:ext>
            </a:extLst>
          </p:cNvPr>
          <p:cNvSpPr txBox="1"/>
          <p:nvPr/>
        </p:nvSpPr>
        <p:spPr>
          <a:xfrm>
            <a:off x="9144000" y="4381500"/>
            <a:ext cx="8839200" cy="5427127"/>
          </a:xfrm>
          <a:prstGeom prst="rect">
            <a:avLst/>
          </a:prstGeom>
          <a:noFill/>
        </p:spPr>
        <p:txBody>
          <a:bodyPr wrap="square">
            <a:spAutoFit/>
          </a:bodyPr>
          <a:lstStyle/>
          <a:p>
            <a:pPr marL="1000373" lvl="1" indent="-500186">
              <a:lnSpc>
                <a:spcPts val="5189"/>
              </a:lnSpc>
              <a:buFont typeface="Arial"/>
              <a:buChar char="•"/>
            </a:pPr>
            <a:r>
              <a:rPr lang="en-US" sz="4633" spc="-46" dirty="0">
                <a:solidFill>
                  <a:schemeClr val="accent1"/>
                </a:solidFill>
                <a:latin typeface="Arimo"/>
              </a:rPr>
              <a:t>Beth Koruna -- bkoruna@cscc.edu</a:t>
            </a:r>
          </a:p>
          <a:p>
            <a:pPr>
              <a:lnSpc>
                <a:spcPts val="5189"/>
              </a:lnSpc>
            </a:pPr>
            <a:endParaRPr lang="en-US" sz="4633" spc="-46" dirty="0">
              <a:solidFill>
                <a:schemeClr val="accent1"/>
              </a:solidFill>
              <a:latin typeface="Arimo"/>
            </a:endParaRPr>
          </a:p>
          <a:p>
            <a:pPr marL="1000373" lvl="1" indent="-500186">
              <a:lnSpc>
                <a:spcPts val="5189"/>
              </a:lnSpc>
              <a:buFont typeface="Arial"/>
              <a:buChar char="•"/>
            </a:pPr>
            <a:r>
              <a:rPr lang="en-US" sz="4633" spc="-46" dirty="0">
                <a:solidFill>
                  <a:schemeClr val="accent1"/>
                </a:solidFill>
                <a:latin typeface="Arimo"/>
              </a:rPr>
              <a:t>Whitney Larson -- wlarson3@cscc.edu</a:t>
            </a:r>
          </a:p>
          <a:p>
            <a:pPr>
              <a:lnSpc>
                <a:spcPts val="5189"/>
              </a:lnSpc>
            </a:pPr>
            <a:endParaRPr lang="en-US" sz="4633" spc="-46" dirty="0">
              <a:solidFill>
                <a:schemeClr val="accent1"/>
              </a:solidFill>
              <a:latin typeface="Arimo"/>
            </a:endParaRPr>
          </a:p>
          <a:p>
            <a:pPr marL="1000373" lvl="1" indent="-500186">
              <a:lnSpc>
                <a:spcPts val="5189"/>
              </a:lnSpc>
              <a:buFont typeface="Arial"/>
              <a:buChar char="•"/>
            </a:pPr>
            <a:r>
              <a:rPr lang="en-US" sz="4633" spc="-46" dirty="0">
                <a:solidFill>
                  <a:schemeClr val="accent1"/>
                </a:solidFill>
                <a:latin typeface="Arimo"/>
              </a:rPr>
              <a:t>Rachel Brooks-Pannell -- rbrooksp@cscc.edu</a:t>
            </a:r>
          </a:p>
        </p:txBody>
      </p:sp>
    </p:spTree>
    <p:extLst>
      <p:ext uri="{BB962C8B-B14F-4D97-AF65-F5344CB8AC3E}">
        <p14:creationId xmlns:p14="http://schemas.microsoft.com/office/powerpoint/2010/main" val="1765468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177944" y="885825"/>
            <a:ext cx="5436593" cy="1252854"/>
          </a:xfrm>
          <a:prstGeom prst="rect">
            <a:avLst/>
          </a:prstGeom>
        </p:spPr>
        <p:txBody>
          <a:bodyPr lIns="0" tIns="0" rIns="0" bIns="0" rtlCol="0" anchor="t">
            <a:spAutoFit/>
          </a:bodyPr>
          <a:lstStyle/>
          <a:p>
            <a:pPr algn="ctr">
              <a:lnSpc>
                <a:spcPts val="10220"/>
              </a:lnSpc>
            </a:pPr>
            <a:r>
              <a:rPr lang="en-US" sz="7300" dirty="0">
                <a:solidFill>
                  <a:srgbClr val="207DBD"/>
                </a:solidFill>
                <a:latin typeface="Libre Baskerville Bold"/>
              </a:rPr>
              <a:t>Questions</a:t>
            </a:r>
          </a:p>
        </p:txBody>
      </p:sp>
      <p:sp>
        <p:nvSpPr>
          <p:cNvPr id="3" name="TextBox 3"/>
          <p:cNvSpPr txBox="1"/>
          <p:nvPr/>
        </p:nvSpPr>
        <p:spPr>
          <a:xfrm>
            <a:off x="2743200" y="2628900"/>
            <a:ext cx="13599968" cy="7335341"/>
          </a:xfrm>
          <a:prstGeom prst="rect">
            <a:avLst/>
          </a:prstGeom>
        </p:spPr>
        <p:txBody>
          <a:bodyPr lIns="0" tIns="0" rIns="0" bIns="0" rtlCol="0" anchor="t">
            <a:spAutoFit/>
          </a:bodyPr>
          <a:lstStyle/>
          <a:p>
            <a:pPr marL="685800" indent="-685800">
              <a:lnSpc>
                <a:spcPts val="5189"/>
              </a:lnSpc>
              <a:buFont typeface="Arial" panose="020B0604020202020204" pitchFamily="34" charset="0"/>
              <a:buChar char="•"/>
            </a:pPr>
            <a:r>
              <a:rPr lang="en-US" sz="4633" spc="-46" dirty="0">
                <a:solidFill>
                  <a:srgbClr val="000000"/>
                </a:solidFill>
                <a:latin typeface="Arimo"/>
              </a:rPr>
              <a:t>Do you have questions about the background, the journey, the research, the collaboration, etc. of Third Space English?</a:t>
            </a:r>
          </a:p>
          <a:p>
            <a:pPr>
              <a:lnSpc>
                <a:spcPts val="5189"/>
              </a:lnSpc>
            </a:pPr>
            <a:endParaRPr lang="en-US" sz="4633" spc="-46" dirty="0">
              <a:solidFill>
                <a:srgbClr val="000000"/>
              </a:solidFill>
              <a:latin typeface="Arimo"/>
            </a:endParaRPr>
          </a:p>
          <a:p>
            <a:pPr marL="685800" indent="-685800">
              <a:lnSpc>
                <a:spcPts val="5189"/>
              </a:lnSpc>
              <a:buFont typeface="Arial" panose="020B0604020202020204" pitchFamily="34" charset="0"/>
              <a:buChar char="•"/>
            </a:pPr>
            <a:r>
              <a:rPr lang="en-US" sz="4633" spc="-46" dirty="0">
                <a:solidFill>
                  <a:srgbClr val="000000"/>
                </a:solidFill>
                <a:latin typeface="Arimo"/>
              </a:rPr>
              <a:t>In what ways can you envision a course like Third Space English being an effective offering for the students you serve?</a:t>
            </a:r>
          </a:p>
          <a:p>
            <a:pPr marL="685800" indent="-685800">
              <a:lnSpc>
                <a:spcPts val="5189"/>
              </a:lnSpc>
              <a:buFont typeface="Arial" panose="020B0604020202020204" pitchFamily="34" charset="0"/>
              <a:buChar char="•"/>
            </a:pPr>
            <a:endParaRPr lang="en-US" sz="4633" spc="-46" dirty="0">
              <a:solidFill>
                <a:srgbClr val="000000"/>
              </a:solidFill>
              <a:latin typeface="Arimo"/>
            </a:endParaRPr>
          </a:p>
          <a:p>
            <a:pPr marL="685800" indent="-685800">
              <a:lnSpc>
                <a:spcPts val="5189"/>
              </a:lnSpc>
              <a:buFont typeface="Arial" panose="020B0604020202020204" pitchFamily="34" charset="0"/>
              <a:buChar char="•"/>
            </a:pPr>
            <a:r>
              <a:rPr lang="en-US" sz="4633" spc="-46" dirty="0">
                <a:solidFill>
                  <a:srgbClr val="000000"/>
                </a:solidFill>
                <a:latin typeface="Arimo"/>
              </a:rPr>
              <a:t>What kinds of DEI goals and work have you begun to incorporate into your classrooms?</a:t>
            </a:r>
          </a:p>
          <a:p>
            <a:pPr>
              <a:lnSpc>
                <a:spcPts val="5189"/>
              </a:lnSpc>
            </a:pPr>
            <a:endParaRPr lang="en-US" sz="4633" spc="-46" dirty="0">
              <a:solidFill>
                <a:srgbClr val="000000"/>
              </a:solidFill>
              <a:latin typeface="Arim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976280" y="196579"/>
            <a:ext cx="5529920" cy="1252854"/>
          </a:xfrm>
          <a:prstGeom prst="rect">
            <a:avLst/>
          </a:prstGeom>
        </p:spPr>
        <p:txBody>
          <a:bodyPr wrap="square" lIns="0" tIns="0" rIns="0" bIns="0" rtlCol="0" anchor="t">
            <a:spAutoFit/>
          </a:bodyPr>
          <a:lstStyle/>
          <a:p>
            <a:pPr algn="ctr">
              <a:lnSpc>
                <a:spcPts val="10220"/>
              </a:lnSpc>
            </a:pPr>
            <a:r>
              <a:rPr lang="en-US" sz="7300" dirty="0">
                <a:solidFill>
                  <a:srgbClr val="207DBD"/>
                </a:solidFill>
                <a:latin typeface="Libre Baskerville Bold"/>
              </a:rPr>
              <a:t>References</a:t>
            </a:r>
          </a:p>
        </p:txBody>
      </p:sp>
      <p:sp>
        <p:nvSpPr>
          <p:cNvPr id="3" name="TextBox 3"/>
          <p:cNvSpPr txBox="1"/>
          <p:nvPr/>
        </p:nvSpPr>
        <p:spPr>
          <a:xfrm>
            <a:off x="304800" y="1807757"/>
            <a:ext cx="17983200" cy="10720884"/>
          </a:xfrm>
          <a:prstGeom prst="rect">
            <a:avLst/>
          </a:prstGeom>
        </p:spPr>
        <p:txBody>
          <a:bodyPr wrap="square" lIns="0" tIns="0" rIns="0" bIns="0" rtlCol="0" anchor="t">
            <a:spAutoFit/>
          </a:bodyPr>
          <a:lstStyle/>
          <a:p>
            <a:pPr marL="457200" indent="-457200">
              <a:lnSpc>
                <a:spcPts val="3845"/>
              </a:lnSpc>
            </a:pPr>
            <a:r>
              <a:rPr lang="en-US" sz="2400" spc="-34" dirty="0" err="1">
                <a:solidFill>
                  <a:srgbClr val="000000"/>
                </a:solidFill>
                <a:latin typeface="Arimo"/>
              </a:rPr>
              <a:t>Bondy</a:t>
            </a:r>
            <a:r>
              <a:rPr lang="en-US" sz="2400" spc="-34" dirty="0">
                <a:solidFill>
                  <a:srgbClr val="000000"/>
                </a:solidFill>
                <a:latin typeface="Arimo"/>
              </a:rPr>
              <a:t>, E., &amp; Ross, D. D. (2008). The teacher as warm demander.(teaching in high-poverty schools). </a:t>
            </a:r>
            <a:r>
              <a:rPr lang="en-US" sz="2400" i="1" spc="-34" dirty="0">
                <a:solidFill>
                  <a:srgbClr val="000000"/>
                </a:solidFill>
                <a:latin typeface="Arimo"/>
              </a:rPr>
              <a:t>Educational Leadership, 66</a:t>
            </a:r>
            <a:r>
              <a:rPr lang="en-US" sz="2400" spc="-34" dirty="0">
                <a:solidFill>
                  <a:srgbClr val="000000"/>
                </a:solidFill>
                <a:latin typeface="Arimo"/>
              </a:rPr>
              <a:t>, 1, 54-58. https://web-b-ebscohost-com.cscc.ohionet.org/ehost/pdfviewer/pdfviewer?vid=23&amp;sid=981e00a1-9d18-484b-96fb-e16f613ff07c%40pdc-v-sessmgr05 </a:t>
            </a:r>
          </a:p>
          <a:p>
            <a:pPr marL="457200" indent="-457200">
              <a:lnSpc>
                <a:spcPts val="3845"/>
              </a:lnSpc>
            </a:pPr>
            <a:endParaRPr lang="en-US" sz="3433" spc="-34" dirty="0">
              <a:solidFill>
                <a:srgbClr val="000000"/>
              </a:solidFill>
              <a:latin typeface="Arimo"/>
            </a:endParaRPr>
          </a:p>
          <a:p>
            <a:pPr marL="457200" indent="-457200">
              <a:lnSpc>
                <a:spcPts val="3845"/>
              </a:lnSpc>
            </a:pPr>
            <a:r>
              <a:rPr lang="en-US" sz="2400" spc="-34" dirty="0">
                <a:solidFill>
                  <a:srgbClr val="000000"/>
                </a:solidFill>
                <a:latin typeface="Arimo"/>
              </a:rPr>
              <a:t>Christensen, L. (2017). </a:t>
            </a:r>
            <a:r>
              <a:rPr lang="en-US" sz="2400" i="1" spc="-34" dirty="0">
                <a:solidFill>
                  <a:srgbClr val="000000"/>
                </a:solidFill>
                <a:latin typeface="Arimo"/>
              </a:rPr>
              <a:t>Reading, writing, and rising up: Teaching about social justice and the power of the written word. </a:t>
            </a:r>
            <a:r>
              <a:rPr lang="en-US" sz="2400" spc="-34" dirty="0">
                <a:solidFill>
                  <a:srgbClr val="000000"/>
                </a:solidFill>
                <a:latin typeface="Arimo"/>
              </a:rPr>
              <a:t>Rethinking Schools.</a:t>
            </a:r>
          </a:p>
          <a:p>
            <a:pPr marL="457200" indent="-457200">
              <a:lnSpc>
                <a:spcPts val="3845"/>
              </a:lnSpc>
            </a:pPr>
            <a:endParaRPr lang="en-US" sz="2400" spc="-34" dirty="0">
              <a:solidFill>
                <a:srgbClr val="000000"/>
              </a:solidFill>
              <a:latin typeface="Arimo"/>
            </a:endParaRPr>
          </a:p>
          <a:p>
            <a:pPr marL="457200" indent="-457200">
              <a:lnSpc>
                <a:spcPts val="3845"/>
              </a:lnSpc>
            </a:pPr>
            <a:r>
              <a:rPr lang="en-US" sz="2400" spc="-34" dirty="0">
                <a:solidFill>
                  <a:srgbClr val="000000"/>
                </a:solidFill>
                <a:latin typeface="Arimo"/>
              </a:rPr>
              <a:t>Creech, K. K., &amp; Clouse, P. J. (2013). Outcomes of a partnership for college and career readiness and a senior English transition course. </a:t>
            </a:r>
            <a:r>
              <a:rPr lang="en-US" sz="2400" i="1" spc="-34" dirty="0">
                <a:solidFill>
                  <a:srgbClr val="000000"/>
                </a:solidFill>
                <a:latin typeface="Arimo"/>
              </a:rPr>
              <a:t>NASSP Bulletin, 97</a:t>
            </a:r>
            <a:r>
              <a:rPr lang="en-US" sz="2400" spc="-34" dirty="0">
                <a:solidFill>
                  <a:srgbClr val="000000"/>
                </a:solidFill>
                <a:latin typeface="Arimo"/>
              </a:rPr>
              <a:t>(4), 314–334. https://doi-org.cscc.ohionet.org/10.1177/0192636513504451</a:t>
            </a:r>
          </a:p>
          <a:p>
            <a:pPr marL="457200" indent="-457200">
              <a:lnSpc>
                <a:spcPts val="3845"/>
              </a:lnSpc>
            </a:pPr>
            <a:endParaRPr lang="en-US" sz="2400" spc="-34" dirty="0">
              <a:solidFill>
                <a:srgbClr val="000000"/>
              </a:solidFill>
              <a:latin typeface="Arimo"/>
            </a:endParaRPr>
          </a:p>
          <a:p>
            <a:pPr marL="457200" indent="-457200">
              <a:lnSpc>
                <a:spcPts val="3845"/>
              </a:lnSpc>
              <a:spcBef>
                <a:spcPct val="0"/>
              </a:spcBef>
            </a:pPr>
            <a:r>
              <a:rPr lang="en-US" sz="2400" spc="-34" dirty="0" err="1">
                <a:solidFill>
                  <a:srgbClr val="000000"/>
                </a:solidFill>
                <a:latin typeface="Arimo"/>
              </a:rPr>
              <a:t>Denecker</a:t>
            </a:r>
            <a:r>
              <a:rPr lang="en-US" sz="2400" spc="-34" dirty="0">
                <a:solidFill>
                  <a:srgbClr val="000000"/>
                </a:solidFill>
                <a:latin typeface="Arimo"/>
              </a:rPr>
              <a:t>, C. (2013). Transitioning writers across the composition threshold: What we can learn from dual enrollment partnerships. </a:t>
            </a:r>
            <a:r>
              <a:rPr lang="en-US" sz="2400" i="1" spc="-34" dirty="0">
                <a:solidFill>
                  <a:srgbClr val="000000"/>
                </a:solidFill>
                <a:latin typeface="Arimo"/>
              </a:rPr>
              <a:t>Composition Studies, 41</a:t>
            </a:r>
            <a:r>
              <a:rPr lang="en-US" sz="2400" spc="-34" dirty="0">
                <a:solidFill>
                  <a:srgbClr val="000000"/>
                </a:solidFill>
                <a:latin typeface="Arimo"/>
              </a:rPr>
              <a:t>(1), 27–50. https://web-b-ebscohost-com.cscc.ohionet.org/ehost/pdfviewer/pdfviewer?vid=27&amp;sid=981e00a1-9d18-484b-96fb-e16f613ff07c%40pdc-v-sessmgr05</a:t>
            </a:r>
          </a:p>
          <a:p>
            <a:pPr marL="457200" indent="-457200">
              <a:lnSpc>
                <a:spcPts val="3845"/>
              </a:lnSpc>
              <a:spcBef>
                <a:spcPct val="0"/>
              </a:spcBef>
            </a:pPr>
            <a:endParaRPr lang="en-US" sz="2400" spc="-34" dirty="0">
              <a:solidFill>
                <a:srgbClr val="000000"/>
              </a:solidFill>
              <a:latin typeface="Arimo"/>
            </a:endParaRPr>
          </a:p>
          <a:p>
            <a:pPr marL="457200" indent="-457200">
              <a:lnSpc>
                <a:spcPts val="3845"/>
              </a:lnSpc>
              <a:spcBef>
                <a:spcPct val="0"/>
              </a:spcBef>
            </a:pPr>
            <a:r>
              <a:rPr lang="en-US" sz="2400" spc="-34" dirty="0" err="1">
                <a:solidFill>
                  <a:srgbClr val="000000"/>
                </a:solidFill>
                <a:latin typeface="Arimo"/>
              </a:rPr>
              <a:t>Farinde</a:t>
            </a:r>
            <a:r>
              <a:rPr lang="en-US" sz="2400" spc="-34" dirty="0">
                <a:solidFill>
                  <a:srgbClr val="000000"/>
                </a:solidFill>
                <a:latin typeface="Arimo"/>
              </a:rPr>
              <a:t>-Wu, A., Glover, C. P., &amp; Williams, N. N. (2017). It's not hard work; it's heart work: strategies of effective, award-winning culturally responsive teachers. </a:t>
            </a:r>
            <a:r>
              <a:rPr lang="en-US" sz="2400" i="1" spc="-34" dirty="0">
                <a:solidFill>
                  <a:srgbClr val="000000"/>
                </a:solidFill>
                <a:latin typeface="Arimo"/>
              </a:rPr>
              <a:t>Urban Review: Issues and Ideas in Public Education, 49</a:t>
            </a:r>
            <a:r>
              <a:rPr lang="en-US" sz="2400" spc="-34" dirty="0">
                <a:solidFill>
                  <a:srgbClr val="000000"/>
                </a:solidFill>
                <a:latin typeface="Arimo"/>
              </a:rPr>
              <a:t>(2), 279–299. http://dx.doi.org.cscc.ohionet.org/10.1007/s11256-017-0401-5 </a:t>
            </a:r>
          </a:p>
          <a:p>
            <a:pPr>
              <a:lnSpc>
                <a:spcPts val="3845"/>
              </a:lnSpc>
              <a:spcBef>
                <a:spcPct val="0"/>
              </a:spcBef>
            </a:pPr>
            <a:endParaRPr lang="en-US" sz="3433" spc="-34" dirty="0">
              <a:solidFill>
                <a:srgbClr val="000000"/>
              </a:solidFill>
              <a:latin typeface="Arimo"/>
            </a:endParaRPr>
          </a:p>
          <a:p>
            <a:pPr>
              <a:lnSpc>
                <a:spcPts val="3845"/>
              </a:lnSpc>
              <a:spcBef>
                <a:spcPct val="0"/>
              </a:spcBef>
            </a:pPr>
            <a:endParaRPr lang="en-US" sz="3433" spc="-34" dirty="0">
              <a:solidFill>
                <a:srgbClr val="000000"/>
              </a:solidFill>
              <a:latin typeface="Arimo"/>
            </a:endParaRPr>
          </a:p>
          <a:p>
            <a:pPr>
              <a:lnSpc>
                <a:spcPts val="3845"/>
              </a:lnSpc>
              <a:spcBef>
                <a:spcPct val="0"/>
              </a:spcBef>
            </a:pPr>
            <a:endParaRPr lang="en-US" sz="3433" spc="-34" dirty="0">
              <a:solidFill>
                <a:srgbClr val="000000"/>
              </a:solidFill>
              <a:latin typeface="Arimo"/>
            </a:endParaRPr>
          </a:p>
          <a:p>
            <a:pPr>
              <a:lnSpc>
                <a:spcPts val="3845"/>
              </a:lnSpc>
              <a:spcBef>
                <a:spcPct val="0"/>
              </a:spcBef>
            </a:pPr>
            <a:endParaRPr lang="en-US" sz="3433" spc="-34" dirty="0">
              <a:solidFill>
                <a:srgbClr val="000000"/>
              </a:solidFill>
              <a:latin typeface="Arimo"/>
            </a:endParaRPr>
          </a:p>
          <a:p>
            <a:pPr>
              <a:lnSpc>
                <a:spcPts val="3845"/>
              </a:lnSpc>
              <a:spcBef>
                <a:spcPct val="0"/>
              </a:spcBef>
            </a:pPr>
            <a:endParaRPr lang="en-US" sz="3433" spc="-34" dirty="0">
              <a:solidFill>
                <a:srgbClr val="000000"/>
              </a:solidFill>
              <a:latin typeface="Arim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15543" y="796363"/>
            <a:ext cx="18072457" cy="12182822"/>
          </a:xfrm>
          <a:prstGeom prst="rect">
            <a:avLst/>
          </a:prstGeom>
        </p:spPr>
        <p:txBody>
          <a:bodyPr lIns="0" tIns="0" rIns="0" bIns="0" rtlCol="0" anchor="t">
            <a:spAutoFit/>
          </a:bodyPr>
          <a:lstStyle/>
          <a:p>
            <a:pPr marL="457200" indent="-457200">
              <a:lnSpc>
                <a:spcPts val="3845"/>
              </a:lnSpc>
            </a:pPr>
            <a:r>
              <a:rPr lang="en-US" sz="2400" spc="-34" dirty="0">
                <a:solidFill>
                  <a:srgbClr val="000000"/>
                </a:solidFill>
                <a:latin typeface="Arimo" panose="020B0604020202020204" charset="0"/>
                <a:ea typeface="Arimo" panose="020B0604020202020204" charset="0"/>
                <a:cs typeface="Arimo" panose="020B0604020202020204" charset="0"/>
              </a:rPr>
              <a:t>Ford, A. C., &amp; Sassi, K. (2014). Authority in cross-racial teaching and learning (re)considering the transferability of warm demander approaches. </a:t>
            </a:r>
            <a:r>
              <a:rPr lang="en-US" sz="2400" i="1" spc="-34" dirty="0">
                <a:solidFill>
                  <a:srgbClr val="000000"/>
                </a:solidFill>
                <a:latin typeface="Arimo" panose="020B0604020202020204" charset="0"/>
                <a:ea typeface="Arimo" panose="020B0604020202020204" charset="0"/>
                <a:cs typeface="Arimo" panose="020B0604020202020204" charset="0"/>
              </a:rPr>
              <a:t>Urban Education, 49</a:t>
            </a:r>
            <a:r>
              <a:rPr lang="en-US" sz="2400" spc="-34" dirty="0">
                <a:solidFill>
                  <a:srgbClr val="000000"/>
                </a:solidFill>
                <a:latin typeface="Arimo" panose="020B0604020202020204" charset="0"/>
                <a:ea typeface="Arimo" panose="020B0604020202020204" charset="0"/>
                <a:cs typeface="Arimo" panose="020B0604020202020204" charset="0"/>
              </a:rPr>
              <a:t>(1), 39–74. https://search-ebscohost-com.cscc.ohionet.org/login.aspx?direct=true&amp;AuthType=cookie,ip,uid&amp;db=eric&amp;AN=EJ1019864&amp;site=ehost-liveGay, G. (2013). Teaching to and through cultural diversity. Curriculum Inquiry, 43(1), 48–70. https://doi-org.cscc.ohionet.org/10.1111/curi.12002 </a:t>
            </a:r>
          </a:p>
          <a:p>
            <a:pPr marL="457200" indent="-457200">
              <a:lnSpc>
                <a:spcPts val="3845"/>
              </a:lnSpc>
            </a:pPr>
            <a:endParaRPr lang="en-US" sz="2400" spc="-34" dirty="0">
              <a:solidFill>
                <a:srgbClr val="000000"/>
              </a:solidFill>
              <a:latin typeface="Arimo" panose="020B0604020202020204" charset="0"/>
              <a:ea typeface="Arimo" panose="020B0604020202020204" charset="0"/>
              <a:cs typeface="Arimo" panose="020B0604020202020204" charset="0"/>
            </a:endParaRPr>
          </a:p>
          <a:p>
            <a:pPr marL="457200" indent="-457200">
              <a:lnSpc>
                <a:spcPts val="3845"/>
              </a:lnSpc>
            </a:pPr>
            <a:r>
              <a:rPr lang="en-US" sz="2400" spc="-34" dirty="0">
                <a:solidFill>
                  <a:srgbClr val="000000"/>
                </a:solidFill>
                <a:latin typeface="Arimo" panose="020B0604020202020204" charset="0"/>
                <a:ea typeface="Arimo" panose="020B0604020202020204" charset="0"/>
                <a:cs typeface="Arimo" panose="020B0604020202020204" charset="0"/>
              </a:rPr>
              <a:t>Kay, M. R. (2018). </a:t>
            </a:r>
            <a:r>
              <a:rPr lang="en-US" sz="2400" i="1" spc="-34" dirty="0">
                <a:solidFill>
                  <a:srgbClr val="000000"/>
                </a:solidFill>
                <a:latin typeface="Arimo" panose="020B0604020202020204" charset="0"/>
                <a:ea typeface="Arimo" panose="020B0604020202020204" charset="0"/>
                <a:cs typeface="Arimo" panose="020B0604020202020204" charset="0"/>
              </a:rPr>
              <a:t>Not light, but fire</a:t>
            </a:r>
            <a:r>
              <a:rPr lang="en-US" sz="2400" spc="-34" dirty="0">
                <a:solidFill>
                  <a:srgbClr val="000000"/>
                </a:solidFill>
                <a:latin typeface="Arimo" panose="020B0604020202020204" charset="0"/>
                <a:ea typeface="Arimo" panose="020B0604020202020204" charset="0"/>
                <a:cs typeface="Arimo" panose="020B0604020202020204" charset="0"/>
              </a:rPr>
              <a:t>. Stenhouse.</a:t>
            </a:r>
          </a:p>
          <a:p>
            <a:pPr marL="457200" indent="-457200">
              <a:lnSpc>
                <a:spcPts val="3845"/>
              </a:lnSpc>
            </a:pPr>
            <a:endParaRPr lang="en-US" sz="2400" spc="-34" dirty="0">
              <a:solidFill>
                <a:srgbClr val="000000"/>
              </a:solidFill>
              <a:latin typeface="Arimo" panose="020B0604020202020204" charset="0"/>
              <a:ea typeface="Arimo" panose="020B0604020202020204" charset="0"/>
              <a:cs typeface="Arimo" panose="020B0604020202020204" charset="0"/>
            </a:endParaRPr>
          </a:p>
          <a:p>
            <a:pPr marL="457200" indent="-457200">
              <a:lnSpc>
                <a:spcPts val="3845"/>
              </a:lnSpc>
            </a:pPr>
            <a:r>
              <a:rPr lang="en-US" sz="2400" spc="-34" dirty="0">
                <a:solidFill>
                  <a:srgbClr val="000000"/>
                </a:solidFill>
                <a:latin typeface="Arimo" panose="020B0604020202020204" charset="0"/>
                <a:ea typeface="Arimo" panose="020B0604020202020204" charset="0"/>
                <a:cs typeface="Arimo" panose="020B0604020202020204" charset="0"/>
              </a:rPr>
              <a:t>Ladson-Billings, G. (1995). But that’s just good teaching! The case for culturally relevant pedagogy. </a:t>
            </a:r>
            <a:r>
              <a:rPr lang="en-US" sz="2400" i="1" spc="-34" dirty="0">
                <a:solidFill>
                  <a:srgbClr val="000000"/>
                </a:solidFill>
                <a:latin typeface="Arimo" panose="020B0604020202020204" charset="0"/>
                <a:ea typeface="Arimo" panose="020B0604020202020204" charset="0"/>
                <a:cs typeface="Arimo" panose="020B0604020202020204" charset="0"/>
              </a:rPr>
              <a:t>Theory Into Practice, 34</a:t>
            </a:r>
            <a:r>
              <a:rPr lang="en-US" sz="2400" spc="-34" dirty="0">
                <a:solidFill>
                  <a:srgbClr val="000000"/>
                </a:solidFill>
                <a:latin typeface="Arimo" panose="020B0604020202020204" charset="0"/>
                <a:ea typeface="Arimo" panose="020B0604020202020204" charset="0"/>
                <a:cs typeface="Arimo" panose="020B0604020202020204" charset="0"/>
              </a:rPr>
              <a:t>(3), 159-165. https://doi-org.cscc.ohionet.org/10.1080/00405849509543675</a:t>
            </a:r>
          </a:p>
          <a:p>
            <a:pPr marL="457200" indent="-457200">
              <a:lnSpc>
                <a:spcPts val="3845"/>
              </a:lnSpc>
            </a:pPr>
            <a:endParaRPr lang="en-US" sz="2400" spc="-34" dirty="0">
              <a:solidFill>
                <a:srgbClr val="000000"/>
              </a:solidFill>
              <a:latin typeface="Arimo" panose="020B0604020202020204" charset="0"/>
              <a:ea typeface="Arimo" panose="020B0604020202020204" charset="0"/>
              <a:cs typeface="Arimo" panose="020B0604020202020204" charset="0"/>
            </a:endParaRPr>
          </a:p>
          <a:p>
            <a:pPr marL="457200" indent="-457200">
              <a:lnSpc>
                <a:spcPts val="3845"/>
              </a:lnSpc>
            </a:pPr>
            <a:r>
              <a:rPr lang="en-US" sz="2400" spc="-34" dirty="0" err="1">
                <a:solidFill>
                  <a:srgbClr val="000000"/>
                </a:solidFill>
                <a:latin typeface="Arimo" panose="020B0604020202020204" charset="0"/>
                <a:ea typeface="Arimo" panose="020B0604020202020204" charset="0"/>
                <a:cs typeface="Arimo" panose="020B0604020202020204" charset="0"/>
              </a:rPr>
              <a:t>Núñez</a:t>
            </a:r>
            <a:r>
              <a:rPr lang="en-US" sz="2400" spc="-34" dirty="0">
                <a:solidFill>
                  <a:srgbClr val="000000"/>
                </a:solidFill>
                <a:latin typeface="Arimo" panose="020B0604020202020204" charset="0"/>
                <a:ea typeface="Arimo" panose="020B0604020202020204" charset="0"/>
                <a:cs typeface="Arimo" panose="020B0604020202020204" charset="0"/>
              </a:rPr>
              <a:t>, A.M., and Oliva, M. (2009). Organizational collaboration to promote college access: A p-20 framework. </a:t>
            </a:r>
            <a:r>
              <a:rPr lang="en-US" sz="2400" i="1" spc="-34" dirty="0">
                <a:solidFill>
                  <a:srgbClr val="000000"/>
                </a:solidFill>
                <a:latin typeface="Arimo" panose="020B0604020202020204" charset="0"/>
                <a:ea typeface="Arimo" panose="020B0604020202020204" charset="0"/>
                <a:cs typeface="Arimo" panose="020B0604020202020204" charset="0"/>
              </a:rPr>
              <a:t>Journal of Hispanic Higher Education. 8</a:t>
            </a:r>
            <a:r>
              <a:rPr lang="en-US" sz="2400" spc="-34" dirty="0">
                <a:solidFill>
                  <a:srgbClr val="000000"/>
                </a:solidFill>
                <a:latin typeface="Arimo" panose="020B0604020202020204" charset="0"/>
                <a:ea typeface="Arimo" panose="020B0604020202020204" charset="0"/>
                <a:cs typeface="Arimo" panose="020B0604020202020204" charset="0"/>
              </a:rPr>
              <a:t>(4): 322-339. http://dx.doi.org.cscc.ohionet.org/10.1177/1538192709347844 </a:t>
            </a:r>
          </a:p>
          <a:p>
            <a:pPr marL="457200" indent="-457200">
              <a:lnSpc>
                <a:spcPts val="3845"/>
              </a:lnSpc>
            </a:pPr>
            <a:endParaRPr lang="en-US" sz="2400" spc="-34" dirty="0">
              <a:solidFill>
                <a:srgbClr val="000000"/>
              </a:solidFill>
              <a:latin typeface="Arimo" panose="020B0604020202020204" charset="0"/>
              <a:ea typeface="Arimo" panose="020B0604020202020204" charset="0"/>
              <a:cs typeface="Arimo" panose="020B0604020202020204" charset="0"/>
            </a:endParaRPr>
          </a:p>
          <a:p>
            <a:pPr marL="457200" indent="-457200">
              <a:lnSpc>
                <a:spcPts val="3845"/>
              </a:lnSpc>
            </a:pPr>
            <a:r>
              <a:rPr lang="en-US" sz="2400" spc="-34" dirty="0">
                <a:solidFill>
                  <a:srgbClr val="000000"/>
                </a:solidFill>
                <a:latin typeface="Arimo" panose="020B0604020202020204" charset="0"/>
                <a:ea typeface="Arimo" panose="020B0604020202020204" charset="0"/>
                <a:cs typeface="Arimo" panose="020B0604020202020204" charset="0"/>
              </a:rPr>
              <a:t>Valdez, S., &amp; Marshall, D. (2013). Working across the segments: High schools and the college completion agenda. </a:t>
            </a:r>
            <a:r>
              <a:rPr lang="en-US" sz="2400" i="1" spc="-34" dirty="0">
                <a:solidFill>
                  <a:srgbClr val="000000"/>
                </a:solidFill>
                <a:latin typeface="Arimo" panose="020B0604020202020204" charset="0"/>
                <a:ea typeface="Arimo" panose="020B0604020202020204" charset="0"/>
                <a:cs typeface="Arimo" panose="020B0604020202020204" charset="0"/>
              </a:rPr>
              <a:t>New Directions for Community Colleges, </a:t>
            </a:r>
            <a:r>
              <a:rPr lang="en-US" sz="2400" spc="-34" dirty="0">
                <a:solidFill>
                  <a:srgbClr val="000000"/>
                </a:solidFill>
                <a:latin typeface="Arimo" panose="020B0604020202020204" charset="0"/>
                <a:ea typeface="Arimo" panose="020B0604020202020204" charset="0"/>
                <a:cs typeface="Arimo" panose="020B0604020202020204" charset="0"/>
              </a:rPr>
              <a:t>(164), 47–55. https://doi-org.cscc.ohionet.org/10.1002/cc.20080</a:t>
            </a:r>
          </a:p>
          <a:p>
            <a:pPr marL="457200" indent="-457200">
              <a:lnSpc>
                <a:spcPts val="3845"/>
              </a:lnSpc>
            </a:pPr>
            <a:endParaRPr lang="en-US" sz="2400" spc="-34" dirty="0">
              <a:solidFill>
                <a:srgbClr val="000000"/>
              </a:solidFill>
              <a:latin typeface="Arimo" panose="020B0604020202020204" charset="0"/>
              <a:ea typeface="Arimo" panose="020B0604020202020204" charset="0"/>
              <a:cs typeface="Arimo" panose="020B0604020202020204" charset="0"/>
            </a:endParaRPr>
          </a:p>
          <a:p>
            <a:pPr marL="457200" indent="-457200">
              <a:lnSpc>
                <a:spcPts val="3845"/>
              </a:lnSpc>
            </a:pPr>
            <a:r>
              <a:rPr lang="en-US" sz="2400" spc="-34" dirty="0">
                <a:solidFill>
                  <a:srgbClr val="000000"/>
                </a:solidFill>
                <a:latin typeface="Arimo" panose="020B0604020202020204" charset="0"/>
                <a:ea typeface="Arimo" panose="020B0604020202020204" charset="0"/>
                <a:cs typeface="Arimo" panose="020B0604020202020204" charset="0"/>
              </a:rPr>
              <a:t>Ware, F. (2006). Warm demander pedagogy: Culturally responsive teaching that supports a culture of achievement for African American students. </a:t>
            </a:r>
            <a:r>
              <a:rPr lang="en-US" sz="2400" i="1" spc="-34" dirty="0">
                <a:solidFill>
                  <a:srgbClr val="000000"/>
                </a:solidFill>
                <a:latin typeface="Arimo" panose="020B0604020202020204" charset="0"/>
                <a:ea typeface="Arimo" panose="020B0604020202020204" charset="0"/>
                <a:cs typeface="Arimo" panose="020B0604020202020204" charset="0"/>
              </a:rPr>
              <a:t>Urban Education, 41</a:t>
            </a:r>
            <a:r>
              <a:rPr lang="en-US" sz="2400" spc="-34" dirty="0">
                <a:solidFill>
                  <a:srgbClr val="000000"/>
                </a:solidFill>
                <a:latin typeface="Arimo" panose="020B0604020202020204" charset="0"/>
                <a:ea typeface="Arimo" panose="020B0604020202020204" charset="0"/>
                <a:cs typeface="Arimo" panose="020B0604020202020204" charset="0"/>
              </a:rPr>
              <a:t>(4), 427–456. http://dx.doi.org.cscc.ohionet.org/10.1177/0042085906289710 </a:t>
            </a:r>
          </a:p>
          <a:p>
            <a:pPr>
              <a:lnSpc>
                <a:spcPts val="3845"/>
              </a:lnSpc>
            </a:pPr>
            <a:endParaRPr lang="en-US" sz="3433" spc="-34" dirty="0">
              <a:solidFill>
                <a:srgbClr val="000000"/>
              </a:solidFill>
              <a:latin typeface="Arimo"/>
            </a:endParaRPr>
          </a:p>
          <a:p>
            <a:pPr>
              <a:lnSpc>
                <a:spcPts val="3845"/>
              </a:lnSpc>
            </a:pPr>
            <a:endParaRPr lang="en-US" sz="3433" spc="-34" dirty="0">
              <a:solidFill>
                <a:srgbClr val="000000"/>
              </a:solidFill>
              <a:latin typeface="Arimo"/>
            </a:endParaRPr>
          </a:p>
          <a:p>
            <a:pPr>
              <a:lnSpc>
                <a:spcPts val="3845"/>
              </a:lnSpc>
            </a:pPr>
            <a:endParaRPr lang="en-US" sz="3433" spc="-34" dirty="0">
              <a:solidFill>
                <a:srgbClr val="000000"/>
              </a:solidFill>
              <a:latin typeface="Arimo"/>
            </a:endParaRPr>
          </a:p>
          <a:p>
            <a:pPr>
              <a:lnSpc>
                <a:spcPts val="3845"/>
              </a:lnSpc>
              <a:spcBef>
                <a:spcPct val="0"/>
              </a:spcBef>
            </a:pPr>
            <a:endParaRPr lang="en-US" sz="3433" spc="-34" dirty="0">
              <a:solidFill>
                <a:srgbClr val="000000"/>
              </a:solidFill>
              <a:latin typeface="Arimo"/>
            </a:endParaRPr>
          </a:p>
          <a:p>
            <a:pPr>
              <a:lnSpc>
                <a:spcPts val="3845"/>
              </a:lnSpc>
              <a:spcBef>
                <a:spcPct val="0"/>
              </a:spcBef>
            </a:pPr>
            <a:endParaRPr lang="en-US" sz="3433" spc="-34" dirty="0">
              <a:solidFill>
                <a:srgbClr val="000000"/>
              </a:solidFill>
              <a:latin typeface="Arimo"/>
            </a:endParaRPr>
          </a:p>
          <a:p>
            <a:pPr>
              <a:lnSpc>
                <a:spcPts val="3845"/>
              </a:lnSpc>
              <a:spcBef>
                <a:spcPct val="0"/>
              </a:spcBef>
            </a:pPr>
            <a:endParaRPr lang="en-US" sz="3433" spc="-34" dirty="0">
              <a:solidFill>
                <a:srgbClr val="000000"/>
              </a:solidFill>
              <a:latin typeface="Arimo"/>
            </a:endParaRPr>
          </a:p>
          <a:p>
            <a:pPr>
              <a:lnSpc>
                <a:spcPts val="3845"/>
              </a:lnSpc>
              <a:spcBef>
                <a:spcPct val="0"/>
              </a:spcBef>
            </a:pPr>
            <a:endParaRPr lang="en-US" sz="3433" spc="-34" dirty="0">
              <a:solidFill>
                <a:srgbClr val="000000"/>
              </a:solidFill>
              <a:latin typeface="Arim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19529" y="3131611"/>
            <a:ext cx="16048943" cy="5264699"/>
          </a:xfrm>
          <a:prstGeom prst="rect">
            <a:avLst/>
          </a:prstGeom>
        </p:spPr>
        <p:txBody>
          <a:bodyPr lIns="0" tIns="0" rIns="0" bIns="0" rtlCol="0" anchor="t">
            <a:spAutoFit/>
          </a:bodyPr>
          <a:lstStyle/>
          <a:p>
            <a:pPr>
              <a:lnSpc>
                <a:spcPts val="5930"/>
              </a:lnSpc>
            </a:pPr>
            <a:r>
              <a:rPr lang="en-US" sz="4633" spc="-46">
                <a:solidFill>
                  <a:srgbClr val="000000"/>
                </a:solidFill>
                <a:latin typeface="Arimo"/>
              </a:rPr>
              <a:t>"It appears that addressing entrenched community problems, such as those about college access, requires new approaches to collaboration that involve creating cultural norms that are neither K-12 nor higher education, but something else – some sort of </a:t>
            </a:r>
            <a:r>
              <a:rPr lang="en-US" sz="4633" spc="-46">
                <a:solidFill>
                  <a:srgbClr val="207DBD"/>
                </a:solidFill>
                <a:latin typeface="Arimo Bold"/>
              </a:rPr>
              <a:t>third perspective</a:t>
            </a:r>
            <a:r>
              <a:rPr lang="en-US" sz="4633" spc="-46">
                <a:solidFill>
                  <a:srgbClr val="000000"/>
                </a:solidFill>
                <a:latin typeface="Arimo"/>
              </a:rPr>
              <a:t> and organizational culture that is created by multiple stakeholders in multiple and disparate contexts" (Núñez &amp; Oliva, 2009, p. 333).</a:t>
            </a:r>
          </a:p>
        </p:txBody>
      </p:sp>
      <p:sp>
        <p:nvSpPr>
          <p:cNvPr id="3" name="TextBox 3"/>
          <p:cNvSpPr txBox="1"/>
          <p:nvPr/>
        </p:nvSpPr>
        <p:spPr>
          <a:xfrm>
            <a:off x="3709411" y="885825"/>
            <a:ext cx="9718874" cy="1252854"/>
          </a:xfrm>
          <a:prstGeom prst="rect">
            <a:avLst/>
          </a:prstGeom>
        </p:spPr>
        <p:txBody>
          <a:bodyPr lIns="0" tIns="0" rIns="0" bIns="0" rtlCol="0" anchor="t">
            <a:spAutoFit/>
          </a:bodyPr>
          <a:lstStyle/>
          <a:p>
            <a:pPr algn="ctr">
              <a:lnSpc>
                <a:spcPts val="10220"/>
              </a:lnSpc>
            </a:pPr>
            <a:r>
              <a:rPr lang="en-US" sz="7300">
                <a:solidFill>
                  <a:srgbClr val="207DBD"/>
                </a:solidFill>
                <a:latin typeface="Libre Baskerville Bold"/>
              </a:rPr>
              <a:t>Why "Third Space"?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804892" y="783235"/>
            <a:ext cx="11859518" cy="1252854"/>
          </a:xfrm>
          <a:prstGeom prst="rect">
            <a:avLst/>
          </a:prstGeom>
        </p:spPr>
        <p:txBody>
          <a:bodyPr lIns="0" tIns="0" rIns="0" bIns="0" rtlCol="0" anchor="t">
            <a:spAutoFit/>
          </a:bodyPr>
          <a:lstStyle/>
          <a:p>
            <a:pPr algn="ctr">
              <a:lnSpc>
                <a:spcPts val="10220"/>
              </a:lnSpc>
            </a:pPr>
            <a:r>
              <a:rPr lang="en-US" sz="7300" dirty="0">
                <a:solidFill>
                  <a:srgbClr val="207DBD"/>
                </a:solidFill>
                <a:latin typeface="Libre Baskerville Bold"/>
              </a:rPr>
              <a:t>Third Space English as...</a:t>
            </a:r>
          </a:p>
        </p:txBody>
      </p:sp>
      <p:sp>
        <p:nvSpPr>
          <p:cNvPr id="3" name="TextBox 3"/>
          <p:cNvSpPr txBox="1"/>
          <p:nvPr/>
        </p:nvSpPr>
        <p:spPr>
          <a:xfrm>
            <a:off x="2484264" y="2994693"/>
            <a:ext cx="13031340" cy="6668492"/>
          </a:xfrm>
          <a:prstGeom prst="rect">
            <a:avLst/>
          </a:prstGeom>
        </p:spPr>
        <p:txBody>
          <a:bodyPr lIns="0" tIns="0" rIns="0" bIns="0" rtlCol="0" anchor="t">
            <a:spAutoFit/>
          </a:bodyPr>
          <a:lstStyle/>
          <a:p>
            <a:pPr marL="1000373" lvl="1" indent="-500186">
              <a:lnSpc>
                <a:spcPts val="5189"/>
              </a:lnSpc>
              <a:buFont typeface="Arial"/>
              <a:buChar char="•"/>
            </a:pPr>
            <a:r>
              <a:rPr lang="en-US" sz="4633" spc="-46" dirty="0">
                <a:solidFill>
                  <a:srgbClr val="000000"/>
                </a:solidFill>
                <a:latin typeface="Arimo"/>
              </a:rPr>
              <a:t>Neither and both high school and college</a:t>
            </a:r>
          </a:p>
          <a:p>
            <a:pPr>
              <a:lnSpc>
                <a:spcPts val="5189"/>
              </a:lnSpc>
            </a:pPr>
            <a:endParaRPr lang="en-US" sz="4633" spc="-46" dirty="0">
              <a:solidFill>
                <a:srgbClr val="000000"/>
              </a:solidFill>
              <a:latin typeface="Arimo"/>
            </a:endParaRPr>
          </a:p>
          <a:p>
            <a:pPr marL="1000373" lvl="1" indent="-500186">
              <a:lnSpc>
                <a:spcPts val="5189"/>
              </a:lnSpc>
              <a:buFont typeface="Arial"/>
              <a:buChar char="•"/>
            </a:pPr>
            <a:r>
              <a:rPr lang="en-US" sz="4633" spc="-46" dirty="0">
                <a:solidFill>
                  <a:srgbClr val="000000"/>
                </a:solidFill>
                <a:latin typeface="Arimo"/>
              </a:rPr>
              <a:t>A series of partnerships between high school and college faculty</a:t>
            </a:r>
          </a:p>
          <a:p>
            <a:pPr>
              <a:lnSpc>
                <a:spcPts val="5189"/>
              </a:lnSpc>
            </a:pPr>
            <a:endParaRPr lang="en-US" sz="4633" spc="-46" dirty="0">
              <a:solidFill>
                <a:srgbClr val="000000"/>
              </a:solidFill>
              <a:latin typeface="Arimo"/>
            </a:endParaRPr>
          </a:p>
          <a:p>
            <a:pPr marL="1000373" lvl="1" indent="-500186">
              <a:lnSpc>
                <a:spcPts val="5189"/>
              </a:lnSpc>
              <a:buFont typeface="Arial"/>
              <a:buChar char="•"/>
            </a:pPr>
            <a:r>
              <a:rPr lang="en-US" sz="4633" spc="-46" dirty="0">
                <a:solidFill>
                  <a:srgbClr val="000000"/>
                </a:solidFill>
                <a:latin typeface="Arimo"/>
              </a:rPr>
              <a:t>A way to focus on writing and life skills necessary for student success</a:t>
            </a:r>
          </a:p>
          <a:p>
            <a:pPr>
              <a:lnSpc>
                <a:spcPts val="5189"/>
              </a:lnSpc>
            </a:pPr>
            <a:endParaRPr lang="en-US" sz="4633" spc="-46" dirty="0">
              <a:solidFill>
                <a:srgbClr val="000000"/>
              </a:solidFill>
              <a:latin typeface="Arimo"/>
            </a:endParaRPr>
          </a:p>
          <a:p>
            <a:pPr marL="1000373" lvl="1" indent="-500186">
              <a:lnSpc>
                <a:spcPts val="5189"/>
              </a:lnSpc>
              <a:buFont typeface="Arial"/>
              <a:buChar char="•"/>
            </a:pPr>
            <a:r>
              <a:rPr lang="en-US" sz="4633" spc="-46" dirty="0">
                <a:solidFill>
                  <a:srgbClr val="000000"/>
                </a:solidFill>
                <a:latin typeface="Arimo"/>
              </a:rPr>
              <a:t>A course with culturally relevant pedagogy</a:t>
            </a:r>
          </a:p>
          <a:p>
            <a:pPr>
              <a:lnSpc>
                <a:spcPts val="5189"/>
              </a:lnSpc>
            </a:pPr>
            <a:endParaRPr lang="en-US" sz="4633" spc="-46" dirty="0">
              <a:solidFill>
                <a:srgbClr val="000000"/>
              </a:solidFill>
              <a:latin typeface="Arim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7483" t="16670" r="15168" b="6758"/>
          <a:stretch>
            <a:fillRect/>
          </a:stretch>
        </p:blipFill>
        <p:spPr>
          <a:xfrm>
            <a:off x="413901" y="1916657"/>
            <a:ext cx="8730099" cy="7771051"/>
          </a:xfrm>
          <a:prstGeom prst="rect">
            <a:avLst/>
          </a:prstGeom>
        </p:spPr>
      </p:pic>
      <p:pic>
        <p:nvPicPr>
          <p:cNvPr id="3" name="Picture 3"/>
          <p:cNvPicPr>
            <a:picLocks noChangeAspect="1"/>
          </p:cNvPicPr>
          <p:nvPr/>
        </p:nvPicPr>
        <p:blipFill>
          <a:blip r:embed="rId3"/>
          <a:srcRect l="33491" t="14868" r="18923" b="8110"/>
          <a:stretch>
            <a:fillRect/>
          </a:stretch>
        </p:blipFill>
        <p:spPr>
          <a:xfrm>
            <a:off x="9847597" y="1772365"/>
            <a:ext cx="7411703" cy="7997745"/>
          </a:xfrm>
          <a:prstGeom prst="rect">
            <a:avLst/>
          </a:prstGeom>
        </p:spPr>
      </p:pic>
      <p:sp>
        <p:nvSpPr>
          <p:cNvPr id="4" name="TextBox 4"/>
          <p:cNvSpPr txBox="1"/>
          <p:nvPr/>
        </p:nvSpPr>
        <p:spPr>
          <a:xfrm>
            <a:off x="2021966" y="330836"/>
            <a:ext cx="13599034" cy="1225657"/>
          </a:xfrm>
          <a:prstGeom prst="rect">
            <a:avLst/>
          </a:prstGeom>
        </p:spPr>
        <p:txBody>
          <a:bodyPr wrap="square" lIns="0" tIns="0" rIns="0" bIns="0" rtlCol="0" anchor="t">
            <a:spAutoFit/>
          </a:bodyPr>
          <a:lstStyle/>
          <a:p>
            <a:pPr algn="ctr">
              <a:lnSpc>
                <a:spcPts val="10220"/>
              </a:lnSpc>
            </a:pPr>
            <a:r>
              <a:rPr lang="en-US" sz="7300" dirty="0">
                <a:solidFill>
                  <a:srgbClr val="207DBD"/>
                </a:solidFill>
                <a:latin typeface="Libre Baskerville Bold"/>
              </a:rPr>
              <a:t>The Need for Intervention</a:t>
            </a:r>
          </a:p>
        </p:txBody>
      </p:sp>
      <p:sp>
        <p:nvSpPr>
          <p:cNvPr id="5" name="TextBox 5"/>
          <p:cNvSpPr txBox="1"/>
          <p:nvPr/>
        </p:nvSpPr>
        <p:spPr>
          <a:xfrm>
            <a:off x="8519108" y="9703435"/>
            <a:ext cx="9682162" cy="474345"/>
          </a:xfrm>
          <a:prstGeom prst="rect">
            <a:avLst/>
          </a:prstGeom>
        </p:spPr>
        <p:txBody>
          <a:bodyPr lIns="0" tIns="0" rIns="0" bIns="0" rtlCol="0" anchor="t">
            <a:spAutoFit/>
          </a:bodyPr>
          <a:lstStyle/>
          <a:p>
            <a:pPr algn="ctr">
              <a:lnSpc>
                <a:spcPts val="3780"/>
              </a:lnSpc>
            </a:pPr>
            <a:r>
              <a:rPr lang="en-US" sz="2700">
                <a:solidFill>
                  <a:srgbClr val="000000"/>
                </a:solidFill>
                <a:latin typeface="Arimo"/>
              </a:rPr>
              <a:t>From </a:t>
            </a:r>
            <a:r>
              <a:rPr lang="en-US" sz="2700">
                <a:solidFill>
                  <a:srgbClr val="000000"/>
                </a:solidFill>
                <a:latin typeface="Arimo Italics"/>
              </a:rPr>
              <a:t>The Condition of College &amp; Career Readiness, ACT, 2019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19529" y="3601763"/>
            <a:ext cx="16048943" cy="3016799"/>
          </a:xfrm>
          <a:prstGeom prst="rect">
            <a:avLst/>
          </a:prstGeom>
        </p:spPr>
        <p:txBody>
          <a:bodyPr lIns="0" tIns="0" rIns="0" bIns="0" rtlCol="0" anchor="t">
            <a:spAutoFit/>
          </a:bodyPr>
          <a:lstStyle/>
          <a:p>
            <a:pPr>
              <a:lnSpc>
                <a:spcPts val="5930"/>
              </a:lnSpc>
            </a:pPr>
            <a:r>
              <a:rPr lang="en-US" sz="4633" spc="-46">
                <a:solidFill>
                  <a:srgbClr val="000000"/>
                </a:solidFill>
                <a:latin typeface="Arimo"/>
              </a:rPr>
              <a:t>"...transitioning writers across the composition threshold is not so much about what the </a:t>
            </a:r>
            <a:r>
              <a:rPr lang="en-US" sz="4633" spc="-46">
                <a:solidFill>
                  <a:srgbClr val="207DBD"/>
                </a:solidFill>
                <a:latin typeface="Arimo Bold Italics"/>
              </a:rPr>
              <a:t>students</a:t>
            </a:r>
            <a:r>
              <a:rPr lang="en-US" sz="4633" spc="-46">
                <a:solidFill>
                  <a:srgbClr val="000000"/>
                </a:solidFill>
                <a:latin typeface="Arimo"/>
              </a:rPr>
              <a:t> do as it is about what the </a:t>
            </a:r>
            <a:r>
              <a:rPr lang="en-US" sz="4633" spc="-46">
                <a:solidFill>
                  <a:srgbClr val="207DBD"/>
                </a:solidFill>
                <a:latin typeface="Arimo Bold Italics"/>
              </a:rPr>
              <a:t>instructors</a:t>
            </a:r>
            <a:r>
              <a:rPr lang="en-US" sz="4633" spc="-46">
                <a:solidFill>
                  <a:srgbClr val="000000"/>
                </a:solidFill>
                <a:latin typeface="Arimo"/>
              </a:rPr>
              <a:t> know or understand about composition practices on both sides of the divide" (Denecker, 2013, p. 31).</a:t>
            </a:r>
          </a:p>
        </p:txBody>
      </p:sp>
      <p:sp>
        <p:nvSpPr>
          <p:cNvPr id="3" name="TextBox 3"/>
          <p:cNvSpPr txBox="1"/>
          <p:nvPr/>
        </p:nvSpPr>
        <p:spPr>
          <a:xfrm>
            <a:off x="1545222" y="885825"/>
            <a:ext cx="14702036" cy="1252854"/>
          </a:xfrm>
          <a:prstGeom prst="rect">
            <a:avLst/>
          </a:prstGeom>
        </p:spPr>
        <p:txBody>
          <a:bodyPr lIns="0" tIns="0" rIns="0" bIns="0" rtlCol="0" anchor="t">
            <a:spAutoFit/>
          </a:bodyPr>
          <a:lstStyle/>
          <a:p>
            <a:pPr algn="ctr">
              <a:lnSpc>
                <a:spcPts val="10220"/>
              </a:lnSpc>
            </a:pPr>
            <a:r>
              <a:rPr lang="en-US" sz="7300" dirty="0">
                <a:solidFill>
                  <a:srgbClr val="207DBD"/>
                </a:solidFill>
                <a:latin typeface="Libre Baskerville Bold"/>
              </a:rPr>
              <a:t>The "Composition Threshold"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798" t="22748" r="57801" b="20599"/>
          <a:stretch>
            <a:fillRect/>
          </a:stretch>
        </p:blipFill>
        <p:spPr>
          <a:xfrm>
            <a:off x="1028700" y="204381"/>
            <a:ext cx="7581829" cy="10082619"/>
          </a:xfrm>
          <a:prstGeom prst="rect">
            <a:avLst/>
          </a:prstGeom>
        </p:spPr>
      </p:pic>
      <p:sp>
        <p:nvSpPr>
          <p:cNvPr id="3" name="TextBox 3"/>
          <p:cNvSpPr txBox="1"/>
          <p:nvPr/>
        </p:nvSpPr>
        <p:spPr>
          <a:xfrm>
            <a:off x="8686800" y="240172"/>
            <a:ext cx="9085405" cy="9853916"/>
          </a:xfrm>
          <a:prstGeom prst="rect">
            <a:avLst/>
          </a:prstGeom>
        </p:spPr>
        <p:txBody>
          <a:bodyPr lIns="0" tIns="0" rIns="0" bIns="0" rtlCol="0" anchor="t">
            <a:spAutoFit/>
          </a:bodyPr>
          <a:lstStyle/>
          <a:p>
            <a:pPr algn="ctr">
              <a:lnSpc>
                <a:spcPts val="6421"/>
              </a:lnSpc>
            </a:pPr>
            <a:r>
              <a:rPr lang="en-US" sz="5733" spc="-57" dirty="0">
                <a:solidFill>
                  <a:srgbClr val="000000"/>
                </a:solidFill>
                <a:latin typeface="Arimo Bold"/>
              </a:rPr>
              <a:t>2019-2020</a:t>
            </a:r>
          </a:p>
          <a:p>
            <a:pPr algn="ctr">
              <a:lnSpc>
                <a:spcPts val="5189"/>
              </a:lnSpc>
            </a:pPr>
            <a:endParaRPr lang="en-US" sz="5733" spc="-57" dirty="0">
              <a:solidFill>
                <a:srgbClr val="000000"/>
              </a:solidFill>
              <a:latin typeface="Arimo Bold"/>
            </a:endParaRPr>
          </a:p>
          <a:p>
            <a:pPr marL="1000373" lvl="1" indent="-500186">
              <a:lnSpc>
                <a:spcPts val="5189"/>
              </a:lnSpc>
              <a:buFont typeface="Arial"/>
              <a:buChar char="•"/>
            </a:pPr>
            <a:r>
              <a:rPr lang="en-US" sz="4633" spc="-46" dirty="0">
                <a:solidFill>
                  <a:srgbClr val="000000"/>
                </a:solidFill>
                <a:latin typeface="Arimo"/>
              </a:rPr>
              <a:t>Necessary skills for Composition 1 and culturally responsive pedagogy</a:t>
            </a:r>
          </a:p>
          <a:p>
            <a:pPr>
              <a:lnSpc>
                <a:spcPts val="5189"/>
              </a:lnSpc>
            </a:pPr>
            <a:endParaRPr lang="en-US" sz="4633" spc="-46" dirty="0">
              <a:solidFill>
                <a:srgbClr val="000000"/>
              </a:solidFill>
              <a:latin typeface="Arimo"/>
            </a:endParaRPr>
          </a:p>
          <a:p>
            <a:pPr marL="1000373" lvl="1" indent="-500186">
              <a:buFont typeface="Arial"/>
              <a:buChar char="•"/>
            </a:pPr>
            <a:r>
              <a:rPr lang="en-US" sz="4633" spc="-46" dirty="0">
                <a:solidFill>
                  <a:srgbClr val="000000"/>
                </a:solidFill>
                <a:latin typeface="Arimo"/>
              </a:rPr>
              <a:t>Linda Christensen: </a:t>
            </a:r>
            <a:r>
              <a:rPr lang="en-US" sz="3600" b="1" spc="-46" dirty="0">
                <a:solidFill>
                  <a:schemeClr val="accent1"/>
                </a:solidFill>
                <a:latin typeface="Arimo"/>
              </a:rPr>
              <a:t>“</a:t>
            </a:r>
            <a:r>
              <a:rPr lang="en-US" sz="3600" b="1" dirty="0">
                <a:solidFill>
                  <a:schemeClr val="accent1"/>
                </a:solidFill>
                <a:effectLst/>
                <a:latin typeface="Arimo" panose="020B0604020202020204" charset="0"/>
                <a:ea typeface="Arimo" panose="020B0604020202020204" charset="0"/>
                <a:cs typeface="Arimo" panose="020B0604020202020204" charset="0"/>
              </a:rPr>
              <a:t>I want students to learn to value their own thinking, to participate in authentic discussion of reading materials, to hear why others might have different, equally valid interpretations of the same text, to argue and convene evidence that proves their point, to bring in their own lives as part of the dialogue, to discover other people’s lives” (182).</a:t>
            </a:r>
            <a:endParaRPr lang="en-US" sz="3600" b="1" spc="-46" dirty="0">
              <a:solidFill>
                <a:schemeClr val="accent1"/>
              </a:solidFill>
              <a:latin typeface="Arimo" panose="020B0604020202020204" charset="0"/>
              <a:ea typeface="Arimo" panose="020B0604020202020204" charset="0"/>
              <a:cs typeface="Arimo" panose="020B06040202020202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48E2F4-4A33-4C5D-8CEA-AE6300399F5E}"/>
              </a:ext>
            </a:extLst>
          </p:cNvPr>
          <p:cNvSpPr txBox="1"/>
          <p:nvPr/>
        </p:nvSpPr>
        <p:spPr>
          <a:xfrm>
            <a:off x="2743200" y="3162300"/>
            <a:ext cx="12573000" cy="3654847"/>
          </a:xfrm>
          <a:prstGeom prst="rect">
            <a:avLst/>
          </a:prstGeom>
          <a:noFill/>
        </p:spPr>
        <p:txBody>
          <a:bodyPr wrap="square">
            <a:spAutoFit/>
          </a:bodyPr>
          <a:lstStyle/>
          <a:p>
            <a:pPr marL="571500" indent="-571500">
              <a:buFont typeface="Arial" panose="020B0604020202020204" pitchFamily="34" charset="0"/>
              <a:buChar char="•"/>
            </a:pPr>
            <a:r>
              <a:rPr lang="en-US" sz="4630" b="1" dirty="0">
                <a:solidFill>
                  <a:srgbClr val="000000"/>
                </a:solidFill>
                <a:effectLst/>
                <a:latin typeface="Arimo" panose="020B0604020202020204" charset="0"/>
                <a:ea typeface="Arimo" panose="020B0604020202020204" charset="0"/>
                <a:cs typeface="Arimo" panose="020B0604020202020204" charset="0"/>
              </a:rPr>
              <a:t>“…approach to social justice teaching as one seeking to “ensure that students develop in academic literacy at the same time they grow in racial, ethical, and human literacy.” (Sheridan </a:t>
            </a:r>
            <a:r>
              <a:rPr lang="en-US" sz="4630" b="1" dirty="0" err="1">
                <a:solidFill>
                  <a:srgbClr val="000000"/>
                </a:solidFill>
                <a:effectLst/>
                <a:latin typeface="Arimo" panose="020B0604020202020204" charset="0"/>
                <a:ea typeface="Arimo" panose="020B0604020202020204" charset="0"/>
                <a:cs typeface="Arimo" panose="020B0604020202020204" charset="0"/>
              </a:rPr>
              <a:t>Blau</a:t>
            </a:r>
            <a:r>
              <a:rPr lang="en-US" sz="4630" b="1" dirty="0">
                <a:solidFill>
                  <a:srgbClr val="000000"/>
                </a:solidFill>
                <a:effectLst/>
                <a:latin typeface="Arimo" panose="020B0604020202020204" charset="0"/>
                <a:ea typeface="Arimo" panose="020B0604020202020204" charset="0"/>
                <a:cs typeface="Arimo" panose="020B0604020202020204" charset="0"/>
              </a:rPr>
              <a:t>)</a:t>
            </a:r>
            <a:endParaRPr lang="en-US" sz="4630" b="1" dirty="0">
              <a:latin typeface="Arimo" panose="020B0604020202020204" charset="0"/>
              <a:ea typeface="Arimo" panose="020B0604020202020204" charset="0"/>
              <a:cs typeface="Arimo" panose="020B0604020202020204" charset="0"/>
            </a:endParaRPr>
          </a:p>
        </p:txBody>
      </p:sp>
      <p:sp>
        <p:nvSpPr>
          <p:cNvPr id="9" name="TextBox 8">
            <a:extLst>
              <a:ext uri="{FF2B5EF4-FFF2-40B4-BE49-F238E27FC236}">
                <a16:creationId xmlns:a16="http://schemas.microsoft.com/office/drawing/2014/main" id="{2987CEBA-9877-43FB-AF5D-D7B8EB7182FD}"/>
              </a:ext>
            </a:extLst>
          </p:cNvPr>
          <p:cNvSpPr txBox="1"/>
          <p:nvPr/>
        </p:nvSpPr>
        <p:spPr>
          <a:xfrm>
            <a:off x="4094922" y="633036"/>
            <a:ext cx="11049000" cy="1215717"/>
          </a:xfrm>
          <a:prstGeom prst="rect">
            <a:avLst/>
          </a:prstGeom>
          <a:noFill/>
        </p:spPr>
        <p:txBody>
          <a:bodyPr wrap="square">
            <a:spAutoFit/>
          </a:bodyPr>
          <a:lstStyle/>
          <a:p>
            <a:r>
              <a:rPr lang="en-US" sz="7300" dirty="0">
                <a:solidFill>
                  <a:srgbClr val="207DBD"/>
                </a:solidFill>
                <a:latin typeface="Libre Baskerville Bold"/>
              </a:rPr>
              <a:t>Linda Christensen’s</a:t>
            </a:r>
            <a:endParaRPr lang="en-US" dirty="0"/>
          </a:p>
        </p:txBody>
      </p:sp>
    </p:spTree>
    <p:extLst>
      <p:ext uri="{BB962C8B-B14F-4D97-AF65-F5344CB8AC3E}">
        <p14:creationId xmlns:p14="http://schemas.microsoft.com/office/powerpoint/2010/main" val="1065117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362200" y="2147376"/>
            <a:ext cx="14196291" cy="8669040"/>
          </a:xfrm>
          <a:prstGeom prst="rect">
            <a:avLst/>
          </a:prstGeom>
        </p:spPr>
        <p:txBody>
          <a:bodyPr wrap="square" lIns="0" tIns="0" rIns="0" bIns="0" rtlCol="0" anchor="t">
            <a:spAutoFit/>
          </a:bodyPr>
          <a:lstStyle/>
          <a:p>
            <a:pPr marL="1000373" lvl="1" indent="-500186">
              <a:lnSpc>
                <a:spcPts val="5189"/>
              </a:lnSpc>
              <a:buFont typeface="Arial"/>
              <a:buChar char="•"/>
            </a:pPr>
            <a:r>
              <a:rPr lang="en-US" sz="4633" spc="-46" dirty="0">
                <a:solidFill>
                  <a:srgbClr val="000000"/>
                </a:solidFill>
                <a:latin typeface="Arimo"/>
              </a:rPr>
              <a:t>Underserved learners viewed through a negative lens</a:t>
            </a:r>
          </a:p>
          <a:p>
            <a:pPr>
              <a:lnSpc>
                <a:spcPts val="5189"/>
              </a:lnSpc>
            </a:pPr>
            <a:endParaRPr lang="en-US" sz="4633" spc="-46" dirty="0">
              <a:solidFill>
                <a:srgbClr val="000000"/>
              </a:solidFill>
              <a:latin typeface="Arimo"/>
            </a:endParaRPr>
          </a:p>
          <a:p>
            <a:pPr marL="1000373" lvl="1" indent="-500186">
              <a:lnSpc>
                <a:spcPts val="5189"/>
              </a:lnSpc>
              <a:buFont typeface="Arial"/>
              <a:buChar char="•"/>
            </a:pPr>
            <a:r>
              <a:rPr lang="en-US" sz="4400" dirty="0">
                <a:solidFill>
                  <a:srgbClr val="000000"/>
                </a:solidFill>
                <a:effectLst/>
                <a:latin typeface="Arimo" panose="020B0604020202020204" charset="0"/>
                <a:ea typeface="Arimo" panose="020B0604020202020204" charset="0"/>
                <a:cs typeface="Arimo" panose="020B0604020202020204" charset="0"/>
              </a:rPr>
              <a:t>Christensen’s call to action: “Now is the time for the language arts community to prove that justice and quality education are possible” (105).  </a:t>
            </a:r>
            <a:endParaRPr lang="en-US" sz="4400" spc="-46" dirty="0">
              <a:solidFill>
                <a:srgbClr val="000000"/>
              </a:solidFill>
              <a:latin typeface="Arimo"/>
            </a:endParaRPr>
          </a:p>
          <a:p>
            <a:pPr marL="1000373" lvl="1" indent="-500186">
              <a:lnSpc>
                <a:spcPts val="5189"/>
              </a:lnSpc>
              <a:buFont typeface="Arial"/>
              <a:buChar char="•"/>
            </a:pPr>
            <a:endParaRPr lang="en-US" sz="4633" spc="-46" dirty="0">
              <a:solidFill>
                <a:srgbClr val="000000"/>
              </a:solidFill>
              <a:latin typeface="Arimo"/>
            </a:endParaRPr>
          </a:p>
          <a:p>
            <a:pPr marL="1000373" lvl="1" indent="-500186">
              <a:lnSpc>
                <a:spcPts val="5189"/>
              </a:lnSpc>
              <a:buFont typeface="Arial"/>
              <a:buChar char="•"/>
            </a:pPr>
            <a:r>
              <a:rPr lang="en-US" sz="4633" spc="-46" dirty="0">
                <a:solidFill>
                  <a:srgbClr val="000000"/>
                </a:solidFill>
                <a:latin typeface="Arimo"/>
              </a:rPr>
              <a:t>College preparation and inclusive anti-racist curriculum</a:t>
            </a:r>
          </a:p>
          <a:p>
            <a:pPr>
              <a:lnSpc>
                <a:spcPts val="5189"/>
              </a:lnSpc>
            </a:pPr>
            <a:endParaRPr lang="en-US" sz="4633" spc="-46" dirty="0">
              <a:solidFill>
                <a:srgbClr val="000000"/>
              </a:solidFill>
              <a:latin typeface="Arimo"/>
            </a:endParaRPr>
          </a:p>
          <a:p>
            <a:pPr marL="1000373" lvl="1" indent="-500186">
              <a:lnSpc>
                <a:spcPts val="5189"/>
              </a:lnSpc>
              <a:buFont typeface="Arial"/>
              <a:buChar char="•"/>
            </a:pPr>
            <a:r>
              <a:rPr lang="en-US" sz="4633" spc="-46" dirty="0">
                <a:solidFill>
                  <a:srgbClr val="000000"/>
                </a:solidFill>
                <a:latin typeface="Arimo"/>
              </a:rPr>
              <a:t>A platform for students</a:t>
            </a:r>
          </a:p>
          <a:p>
            <a:pPr marL="1000373" lvl="1" indent="-500186">
              <a:lnSpc>
                <a:spcPts val="5189"/>
              </a:lnSpc>
              <a:buFont typeface="Arial"/>
              <a:buChar char="•"/>
            </a:pPr>
            <a:endParaRPr lang="en-US" sz="4633" spc="-46" dirty="0">
              <a:solidFill>
                <a:srgbClr val="000000"/>
              </a:solidFill>
              <a:latin typeface="Arimo"/>
            </a:endParaRPr>
          </a:p>
          <a:p>
            <a:pPr>
              <a:lnSpc>
                <a:spcPts val="5189"/>
              </a:lnSpc>
            </a:pPr>
            <a:endParaRPr lang="en-US" sz="4633" spc="-46" dirty="0">
              <a:solidFill>
                <a:srgbClr val="000000"/>
              </a:solidFill>
              <a:latin typeface="Arimo"/>
            </a:endParaRPr>
          </a:p>
        </p:txBody>
      </p:sp>
      <p:sp>
        <p:nvSpPr>
          <p:cNvPr id="3" name="TextBox 3"/>
          <p:cNvSpPr txBox="1"/>
          <p:nvPr/>
        </p:nvSpPr>
        <p:spPr>
          <a:xfrm>
            <a:off x="2895600" y="571500"/>
            <a:ext cx="12301736" cy="1252854"/>
          </a:xfrm>
          <a:prstGeom prst="rect">
            <a:avLst/>
          </a:prstGeom>
        </p:spPr>
        <p:txBody>
          <a:bodyPr lIns="0" tIns="0" rIns="0" bIns="0" rtlCol="0" anchor="t">
            <a:spAutoFit/>
          </a:bodyPr>
          <a:lstStyle/>
          <a:p>
            <a:pPr algn="ctr">
              <a:lnSpc>
                <a:spcPts val="10220"/>
              </a:lnSpc>
            </a:pPr>
            <a:r>
              <a:rPr lang="en-US" sz="7300" dirty="0">
                <a:solidFill>
                  <a:srgbClr val="207DBD"/>
                </a:solidFill>
                <a:latin typeface="Libre Baskerville Bold"/>
              </a:rPr>
              <a:t>Recognizing Equity Gaps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1589</TotalTime>
  <Words>1501</Words>
  <Application>Microsoft Office PowerPoint</Application>
  <PresentationFormat>Custom</PresentationFormat>
  <Paragraphs>153</Paragraphs>
  <Slides>24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Arimo</vt:lpstr>
      <vt:lpstr>Calibri</vt:lpstr>
      <vt:lpstr>Arimo Italics</vt:lpstr>
      <vt:lpstr>Arimo Bold</vt:lpstr>
      <vt:lpstr>Libre Baskerville Bold</vt:lpstr>
      <vt:lpstr>Arial</vt:lpstr>
      <vt:lpstr>Arimo Bold Italics</vt:lpstr>
      <vt:lpstr>Arvo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Third Space English Presentation OADEP</dc:title>
  <dc:creator>Beth Koruna</dc:creator>
  <cp:lastModifiedBy>Rachel Brooks-Pannell</cp:lastModifiedBy>
  <cp:revision>3</cp:revision>
  <dcterms:created xsi:type="dcterms:W3CDTF">2006-08-16T00:00:00Z</dcterms:created>
  <dcterms:modified xsi:type="dcterms:W3CDTF">2021-11-04T14:21:26Z</dcterms:modified>
  <dc:identifier>DAEsPBUUKdI</dc:identifier>
</cp:coreProperties>
</file>