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6" r:id="rId5"/>
    <p:sldId id="265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3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5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3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2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7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6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8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8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24BC-7899-40E7-87B8-5EBBCCF8983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7EEB3-4E07-491E-ACC4-1BBF863E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om_Woodford@hbo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Kenyon_College" TargetMode="External"/><Relationship Id="rId3" Type="http://schemas.openxmlformats.org/officeDocument/2006/relationships/hyperlink" Target="https://commons.wikimedia.org/wiki/File:Ohio_State_Buckeyes_logo.sv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mmunity_College_of_Denver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schoolsdo.org/2016/08/middle-class-more-likely-to-get-help-from-teacher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489447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62002-DF59-4DF1-9D11-072CC5E7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CCP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C3B02-8482-4D3C-8EFD-DDA6B0A39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can happen more than once a year</a:t>
            </a:r>
          </a:p>
          <a:p>
            <a:r>
              <a:rPr lang="en-US" sz="3200" dirty="0"/>
              <a:t>In Hilliard, we host multiple meetings through the year which includes CCP information</a:t>
            </a:r>
          </a:p>
          <a:p>
            <a:r>
              <a:rPr lang="en-US" sz="3200" dirty="0"/>
              <a:t>How and when?</a:t>
            </a:r>
          </a:p>
          <a:p>
            <a:r>
              <a:rPr lang="en-US" sz="3200" dirty="0"/>
              <a:t>Host our own Orientation</a:t>
            </a:r>
          </a:p>
          <a:p>
            <a:r>
              <a:rPr lang="en-US" sz="3200" dirty="0"/>
              <a:t>CCP data over the past five years</a:t>
            </a:r>
          </a:p>
          <a:p>
            <a:r>
              <a:rPr lang="en-US" sz="3200" dirty="0"/>
              <a:t>Advisory time – A class that students attend that are student focused</a:t>
            </a:r>
          </a:p>
        </p:txBody>
      </p:sp>
      <p:pic>
        <p:nvPicPr>
          <p:cNvPr id="4" name="Picture 3" descr="Summer &lt;strong&gt;School&lt;/strong&gt; -Growth Mindset on Vime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01542" y="3366655"/>
            <a:ext cx="88668" cy="66501"/>
          </a:xfrm>
          <a:prstGeom prst="rect">
            <a:avLst/>
          </a:prstGeom>
        </p:spPr>
      </p:pic>
      <p:pic>
        <p:nvPicPr>
          <p:cNvPr id="5" name="Picture 4" descr="Map of &lt;strong&gt;Hilliard&lt;/strong&gt;, &lt;strong&gt;OH&lt;/strong&gt;, &lt;strong&gt;Ohio&lt;/strong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89" y="2876204"/>
            <a:ext cx="3090943" cy="185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26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02A94-6B55-4ECE-9841-10795C06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Thank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7833-6FE1-45AC-A3D9-CA72C6E7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  <a:p>
            <a:endParaRPr lang="en-US" dirty="0"/>
          </a:p>
          <a:p>
            <a:r>
              <a:rPr lang="en-US" dirty="0"/>
              <a:t>Tom Woodford</a:t>
            </a:r>
          </a:p>
          <a:p>
            <a:r>
              <a:rPr lang="en-US" dirty="0"/>
              <a:t>College Counselor</a:t>
            </a:r>
          </a:p>
          <a:p>
            <a:r>
              <a:rPr lang="en-US" dirty="0"/>
              <a:t>Hilliard City Schools</a:t>
            </a:r>
          </a:p>
          <a:p>
            <a:r>
              <a:rPr lang="en-US" dirty="0"/>
              <a:t>614-921-7220</a:t>
            </a:r>
          </a:p>
          <a:p>
            <a:r>
              <a:rPr lang="en-US" dirty="0">
                <a:hlinkClick r:id="rId2"/>
              </a:rPr>
              <a:t>Tom_Woodford@hboe.org</a:t>
            </a:r>
            <a:endParaRPr lang="en-US" dirty="0"/>
          </a:p>
          <a:p>
            <a:r>
              <a:rPr lang="en-US" dirty="0"/>
              <a:t>Twitter:  @</a:t>
            </a:r>
            <a:r>
              <a:rPr lang="en-US" dirty="0" err="1"/>
              <a:t>Tom_Woodford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Communicating CCP to students and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 mandated meeting – December 1</a:t>
            </a:r>
          </a:p>
          <a:p>
            <a:pPr marL="0" indent="0">
              <a:buNone/>
            </a:pPr>
            <a:r>
              <a:rPr lang="en-US" dirty="0"/>
              <a:t>Representatives from these universities attend</a:t>
            </a:r>
          </a:p>
          <a:p>
            <a:r>
              <a:rPr lang="en-US" dirty="0"/>
              <a:t>The Ohio State University</a:t>
            </a:r>
          </a:p>
          <a:p>
            <a:r>
              <a:rPr lang="en-US" dirty="0"/>
              <a:t>Columbus State Community College</a:t>
            </a:r>
          </a:p>
          <a:p>
            <a:r>
              <a:rPr lang="en-US" dirty="0"/>
              <a:t>Kenyon </a:t>
            </a:r>
            <a:r>
              <a:rPr lang="en-US" dirty="0" smtClean="0"/>
              <a:t>College</a:t>
            </a:r>
          </a:p>
          <a:p>
            <a:r>
              <a:rPr lang="en-US" dirty="0" smtClean="0"/>
              <a:t>Students have also taken classes at Cedarville, Kent State, Akron, Cincinnati, Clark State, Findley, Sinclair, Mt. Vernon and Ohio University.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We review all CCP rules, Intent to Participate, and Mature Content information.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70B5E5-3181-426B-A1CC-F44D22EE02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031990" y="1396387"/>
            <a:ext cx="1605828" cy="15811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C4B2AA-48B1-436C-821D-CEC3E4A40DF0}"/>
              </a:ext>
            </a:extLst>
          </p:cNvPr>
          <p:cNvSpPr txBox="1"/>
          <p:nvPr/>
        </p:nvSpPr>
        <p:spPr>
          <a:xfrm>
            <a:off x="8206451" y="7169484"/>
            <a:ext cx="206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ons.wikimedia.org/wiki/File:Ohio_State_Buckeyes_logo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460385-B8F0-4FD9-B8F1-79095C2A49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7683802" y="1509752"/>
            <a:ext cx="2010688" cy="11803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21E961B-ED60-4F93-AE90-C1004845C6D0}"/>
              </a:ext>
            </a:extLst>
          </p:cNvPr>
          <p:cNvSpPr txBox="1"/>
          <p:nvPr/>
        </p:nvSpPr>
        <p:spPr>
          <a:xfrm>
            <a:off x="4629873" y="6995426"/>
            <a:ext cx="29283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s://en.wikipedia.org/wiki/Community_College_of_Denver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A23564-EFF8-472C-AF2B-B2C1232100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9020513" y="2977510"/>
            <a:ext cx="1541330" cy="129381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86B5B59-DE86-406B-89D7-CF8EAAAF521A}"/>
              </a:ext>
            </a:extLst>
          </p:cNvPr>
          <p:cNvSpPr txBox="1"/>
          <p:nvPr/>
        </p:nvSpPr>
        <p:spPr>
          <a:xfrm>
            <a:off x="1735599" y="6661653"/>
            <a:ext cx="17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8" tooltip="https://en.wikipedia.org/wiki/Kenyon_College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10291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Class meetings for students and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year, I host “preparing for college” meetings which CCP is included in the presentations – these are evening events</a:t>
            </a:r>
          </a:p>
          <a:p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Grade </a:t>
            </a:r>
          </a:p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Grade </a:t>
            </a:r>
          </a:p>
          <a:p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Grade </a:t>
            </a:r>
          </a:p>
          <a:p>
            <a:r>
              <a:rPr lang="en-US" dirty="0"/>
              <a:t>Middle School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9356FA-1D6D-478B-A24A-C8D2D8A7C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806633" y="3012312"/>
            <a:ext cx="4876800" cy="3028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991246-5CB0-48AD-BD46-B0E906C9E41D}"/>
              </a:ext>
            </a:extLst>
          </p:cNvPr>
          <p:cNvSpPr txBox="1"/>
          <p:nvPr/>
        </p:nvSpPr>
        <p:spPr>
          <a:xfrm>
            <a:off x="5806633" y="6178178"/>
            <a:ext cx="487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news.schoolsdo.org/2016/08/middle-class-more-likely-to-get-help-from-teacher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1207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799AB-A2F3-46D2-9AFC-0D6B3FFF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College News - 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8C564-2C0F-4D18-A5C7-7838517EE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College News email goes out to all students and parents in grades 9-12 each week.</a:t>
            </a:r>
          </a:p>
          <a:p>
            <a:r>
              <a:rPr lang="en-US" dirty="0"/>
              <a:t>List of upcoming events/meetings</a:t>
            </a:r>
          </a:p>
          <a:p>
            <a:r>
              <a:rPr lang="en-US" dirty="0"/>
              <a:t>Articles regarding college admissions</a:t>
            </a:r>
          </a:p>
          <a:p>
            <a:r>
              <a:rPr lang="en-US" dirty="0"/>
              <a:t>Summer camp opportunities</a:t>
            </a:r>
          </a:p>
          <a:p>
            <a:r>
              <a:rPr lang="en-US" dirty="0"/>
              <a:t>Links to videos created for students/parents who could not </a:t>
            </a:r>
            <a:r>
              <a:rPr lang="en-US"/>
              <a:t>attend meetings</a:t>
            </a:r>
            <a:endParaRPr lang="en-US" dirty="0"/>
          </a:p>
          <a:p>
            <a:r>
              <a:rPr lang="en-US" dirty="0"/>
              <a:t>CCP scheduling information</a:t>
            </a:r>
          </a:p>
          <a:p>
            <a:pPr lvl="1"/>
            <a:r>
              <a:rPr lang="en-US" dirty="0"/>
              <a:t>Book return plan</a:t>
            </a:r>
          </a:p>
          <a:p>
            <a:pPr lvl="1"/>
            <a:r>
              <a:rPr lang="en-US" dirty="0"/>
              <a:t>Schedule appointments to schedule classes next semester</a:t>
            </a:r>
          </a:p>
          <a:p>
            <a:pPr lvl="1"/>
            <a:r>
              <a:rPr lang="en-US" dirty="0"/>
              <a:t>Procedures and deadlines to register</a:t>
            </a:r>
          </a:p>
          <a:p>
            <a:pPr lvl="1"/>
            <a:r>
              <a:rPr lang="en-US" dirty="0"/>
              <a:t>Requesting transcript information/transfer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2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43CC-66E3-4BCE-8CD5-663B041B3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Professional Development/Staff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A5B7D-4360-4B84-AE6A-BA89C4B67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Hilliard U</a:t>
            </a:r>
          </a:p>
          <a:p>
            <a:r>
              <a:rPr lang="en-US" dirty="0"/>
              <a:t>These are two PD days where Hilliard teachers/counselors/administration lead PD for all staff</a:t>
            </a:r>
          </a:p>
          <a:p>
            <a:r>
              <a:rPr lang="en-US" dirty="0"/>
              <a:t>College Credit Plus Update</a:t>
            </a:r>
          </a:p>
          <a:p>
            <a:pPr lvl="1"/>
            <a:r>
              <a:rPr lang="en-US" dirty="0"/>
              <a:t>This meeting consist of all updates for staff regarding CCP especially within the buildings of Hilliard</a:t>
            </a:r>
          </a:p>
          <a:p>
            <a:pPr lvl="1"/>
            <a:r>
              <a:rPr lang="en-US" dirty="0"/>
              <a:t>Review who can participate – </a:t>
            </a:r>
          </a:p>
          <a:p>
            <a:pPr lvl="1"/>
            <a:r>
              <a:rPr lang="en-US" dirty="0"/>
              <a:t>CCP data from previous year – students, credits and cost</a:t>
            </a:r>
          </a:p>
        </p:txBody>
      </p:sp>
    </p:spTree>
    <p:extLst>
      <p:ext uri="{BB962C8B-B14F-4D97-AF65-F5344CB8AC3E}">
        <p14:creationId xmlns:p14="http://schemas.microsoft.com/office/powerpoint/2010/main" val="3458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Orientation for Embedded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spring, we host our own orientation for students taking college classes in Hilliard.</a:t>
            </a:r>
          </a:p>
          <a:p>
            <a:r>
              <a:rPr lang="en-US" dirty="0"/>
              <a:t>Students and parents attend</a:t>
            </a:r>
          </a:p>
          <a:p>
            <a:r>
              <a:rPr lang="en-US" dirty="0"/>
              <a:t>Instructors attend from university</a:t>
            </a:r>
          </a:p>
          <a:p>
            <a:r>
              <a:rPr lang="en-US" dirty="0"/>
              <a:t>Review syllabus </a:t>
            </a:r>
          </a:p>
          <a:p>
            <a:r>
              <a:rPr lang="en-US" dirty="0"/>
              <a:t>Classroom expectations</a:t>
            </a:r>
          </a:p>
          <a:p>
            <a:r>
              <a:rPr lang="en-US" dirty="0"/>
              <a:t>Difference between high school classes and college courses</a:t>
            </a:r>
          </a:p>
          <a:p>
            <a:r>
              <a:rPr lang="en-US" dirty="0"/>
              <a:t>Discuss FERPA and the impact on parents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502867-7077-4955-97EA-B94C5A0C8D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794339" y="2488557"/>
            <a:ext cx="4128303" cy="232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23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Before school year CCP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year, we hosted a meeting for all students taking college classes during the fall semester</a:t>
            </a:r>
          </a:p>
          <a:p>
            <a:r>
              <a:rPr lang="en-US" dirty="0"/>
              <a:t>Purpose:</a:t>
            </a:r>
          </a:p>
          <a:p>
            <a:r>
              <a:rPr lang="en-US" dirty="0"/>
              <a:t>Review drop dates – financial responsibility and final drop dates for all colleges students taking colleges our students are attending</a:t>
            </a:r>
          </a:p>
          <a:p>
            <a:r>
              <a:rPr lang="en-US" dirty="0"/>
              <a:t>Review the Intent to Participate form and discuss all items listed </a:t>
            </a:r>
          </a:p>
          <a:p>
            <a:r>
              <a:rPr lang="en-US" dirty="0"/>
              <a:t>Impact on grades on high school transcripts</a:t>
            </a:r>
          </a:p>
          <a:p>
            <a:r>
              <a:rPr lang="en-US" dirty="0"/>
              <a:t>How classes may transfer after high school graduation - process</a:t>
            </a:r>
          </a:p>
        </p:txBody>
      </p:sp>
    </p:spTree>
    <p:extLst>
      <p:ext uri="{BB962C8B-B14F-4D97-AF65-F5344CB8AC3E}">
        <p14:creationId xmlns:p14="http://schemas.microsoft.com/office/powerpoint/2010/main" val="156714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Data for CCP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222778"/>
              </p:ext>
            </p:extLst>
          </p:nvPr>
        </p:nvGraphicFramePr>
        <p:xfrm>
          <a:off x="1134319" y="1429793"/>
          <a:ext cx="9757457" cy="5295102"/>
        </p:xfrm>
        <a:graphic>
          <a:graphicData uri="http://schemas.openxmlformats.org/drawingml/2006/table">
            <a:tbl>
              <a:tblPr/>
              <a:tblGrid>
                <a:gridCol w="1313052">
                  <a:extLst>
                    <a:ext uri="{9D8B030D-6E8A-4147-A177-3AD203B41FA5}">
                      <a16:colId xmlns:a16="http://schemas.microsoft.com/office/drawing/2014/main" val="3994382173"/>
                    </a:ext>
                  </a:extLst>
                </a:gridCol>
                <a:gridCol w="841295">
                  <a:extLst>
                    <a:ext uri="{9D8B030D-6E8A-4147-A177-3AD203B41FA5}">
                      <a16:colId xmlns:a16="http://schemas.microsoft.com/office/drawing/2014/main" val="1998343022"/>
                    </a:ext>
                  </a:extLst>
                </a:gridCol>
                <a:gridCol w="775772">
                  <a:extLst>
                    <a:ext uri="{9D8B030D-6E8A-4147-A177-3AD203B41FA5}">
                      <a16:colId xmlns:a16="http://schemas.microsoft.com/office/drawing/2014/main" val="449477279"/>
                    </a:ext>
                  </a:extLst>
                </a:gridCol>
                <a:gridCol w="691907">
                  <a:extLst>
                    <a:ext uri="{9D8B030D-6E8A-4147-A177-3AD203B41FA5}">
                      <a16:colId xmlns:a16="http://schemas.microsoft.com/office/drawing/2014/main" val="1585831364"/>
                    </a:ext>
                  </a:extLst>
                </a:gridCol>
                <a:gridCol w="712874">
                  <a:extLst>
                    <a:ext uri="{9D8B030D-6E8A-4147-A177-3AD203B41FA5}">
                      <a16:colId xmlns:a16="http://schemas.microsoft.com/office/drawing/2014/main" val="1730833994"/>
                    </a:ext>
                  </a:extLst>
                </a:gridCol>
                <a:gridCol w="733838">
                  <a:extLst>
                    <a:ext uri="{9D8B030D-6E8A-4147-A177-3AD203B41FA5}">
                      <a16:colId xmlns:a16="http://schemas.microsoft.com/office/drawing/2014/main" val="680533936"/>
                    </a:ext>
                  </a:extLst>
                </a:gridCol>
                <a:gridCol w="492722">
                  <a:extLst>
                    <a:ext uri="{9D8B030D-6E8A-4147-A177-3AD203B41FA5}">
                      <a16:colId xmlns:a16="http://schemas.microsoft.com/office/drawing/2014/main" val="2161504437"/>
                    </a:ext>
                  </a:extLst>
                </a:gridCol>
                <a:gridCol w="807224">
                  <a:extLst>
                    <a:ext uri="{9D8B030D-6E8A-4147-A177-3AD203B41FA5}">
                      <a16:colId xmlns:a16="http://schemas.microsoft.com/office/drawing/2014/main" val="802626585"/>
                    </a:ext>
                  </a:extLst>
                </a:gridCol>
                <a:gridCol w="545139">
                  <a:extLst>
                    <a:ext uri="{9D8B030D-6E8A-4147-A177-3AD203B41FA5}">
                      <a16:colId xmlns:a16="http://schemas.microsoft.com/office/drawing/2014/main" val="1357189960"/>
                    </a:ext>
                  </a:extLst>
                </a:gridCol>
                <a:gridCol w="684045">
                  <a:extLst>
                    <a:ext uri="{9D8B030D-6E8A-4147-A177-3AD203B41FA5}">
                      <a16:colId xmlns:a16="http://schemas.microsoft.com/office/drawing/2014/main" val="2248058616"/>
                    </a:ext>
                  </a:extLst>
                </a:gridCol>
                <a:gridCol w="576589">
                  <a:extLst>
                    <a:ext uri="{9D8B030D-6E8A-4147-A177-3AD203B41FA5}">
                      <a16:colId xmlns:a16="http://schemas.microsoft.com/office/drawing/2014/main" val="3159850872"/>
                    </a:ext>
                  </a:extLst>
                </a:gridCol>
                <a:gridCol w="786258">
                  <a:extLst>
                    <a:ext uri="{9D8B030D-6E8A-4147-A177-3AD203B41FA5}">
                      <a16:colId xmlns:a16="http://schemas.microsoft.com/office/drawing/2014/main" val="2060420461"/>
                    </a:ext>
                  </a:extLst>
                </a:gridCol>
                <a:gridCol w="796742">
                  <a:extLst>
                    <a:ext uri="{9D8B030D-6E8A-4147-A177-3AD203B41FA5}">
                      <a16:colId xmlns:a16="http://schemas.microsoft.com/office/drawing/2014/main" val="469021192"/>
                    </a:ext>
                  </a:extLst>
                </a:gridCol>
              </a:tblGrid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2016-2017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143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1560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168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2097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127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1216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438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4875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534702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2017-2018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161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1807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195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2338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155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1635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511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5780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362279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2018-2019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172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1955.5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178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2137.5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196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2356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546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6449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575540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2019-2020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151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1599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180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2056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258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3095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589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6750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852968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2020-2021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2593.5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259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3024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283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3491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16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780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9136.5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18850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4238"/>
                  </a:ext>
                </a:extLst>
              </a:tr>
              <a:tr h="1903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District Cost 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Ethnicity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25793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Per College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2016-2017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2017-2018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2018-2019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2019-2020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2020-2021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2020-2021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HBR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HDB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HDV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HMS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WMS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827717"/>
                  </a:ext>
                </a:extLst>
              </a:tr>
              <a:tr h="276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College Jumpstart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$170,960.00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$208,440.00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$254,096.89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$266,182.00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$216,861.12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Asian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623411"/>
                  </a:ext>
                </a:extLst>
              </a:tr>
              <a:tr h="276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Columbus State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$38,196.33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$72,994.41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$159,811.85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$165,929.05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$572,536.02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Black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14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14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30894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Cedarville University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$1,440.00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$1,920.00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$7,138.00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$7,636.00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$11,575.23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Hispanic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957537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Clark State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$1,440.00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$749.52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$573.32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Multi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674200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Kent State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$3,497.55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Pacific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550457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Kenyon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$9,420.00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$9,970.00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$66,815.00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$65,777.50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$88,859.76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Native Indian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868413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Mt. Vernon Nazarene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$498.00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White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184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213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10628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Ohio State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$24,960.00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$28,640.00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$25,232.00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$33,200.00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$55,461.15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Total: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259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283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084143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Ohio University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$666.20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879673"/>
                  </a:ext>
                </a:extLst>
              </a:tr>
              <a:tr h="276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University of Cincinnati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$1,998.60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744825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University of Findlay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$960.00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$480.00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$498.00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-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0600"/>
                  </a:ext>
                </a:extLst>
              </a:tr>
              <a:tr h="276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Total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$247,376.33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$322,444.41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$513,093.74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$540,470.07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$952,028.95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461006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066671"/>
                  </a:ext>
                </a:extLst>
              </a:tr>
              <a:tr h="190364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244301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509202"/>
                  </a:ext>
                </a:extLst>
              </a:tr>
              <a:tr h="1903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Books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Gender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823103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2016-2017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$67,624.09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2020-2021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HBR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HDB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HDV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HMS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WMS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145946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2017-2018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$52,953.80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Male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88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102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116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455364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2018-2019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$76,242.57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Female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145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157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167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09662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2019-2020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$45,608.13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Total: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259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283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944651"/>
                  </a:ext>
                </a:extLst>
              </a:tr>
              <a:tr h="155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2020-2021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$112,104.44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252926"/>
                  </a:ext>
                </a:extLst>
              </a:tr>
              <a:tr h="190364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Free &amp; Reduced</a:t>
                      </a:r>
                    </a:p>
                  </a:txBody>
                  <a:tcPr marL="5222" marR="5222" marT="5222" marB="2506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/>
                      </a:endParaRPr>
                    </a:p>
                  </a:txBody>
                  <a:tcPr marL="5222" marR="5222" marT="5222" marB="2506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33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81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Advisory Period – meet 14 times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Our students who are in Embedded courses in Hilliard do not have CCP classes on Friday.  </a:t>
            </a:r>
          </a:p>
          <a:p>
            <a:r>
              <a:rPr lang="en-US" dirty="0"/>
              <a:t>Every other Friday – We meet for Advisory Period</a:t>
            </a:r>
          </a:p>
          <a:p>
            <a:r>
              <a:rPr lang="en-US" dirty="0"/>
              <a:t>Topics Discussed</a:t>
            </a:r>
          </a:p>
          <a:p>
            <a:pPr lvl="1"/>
            <a:r>
              <a:rPr lang="en-US" dirty="0"/>
              <a:t>Transfer – Create </a:t>
            </a:r>
            <a:r>
              <a:rPr lang="en-US" dirty="0" err="1"/>
              <a:t>transferology</a:t>
            </a:r>
            <a:r>
              <a:rPr lang="en-US" dirty="0"/>
              <a:t> account</a:t>
            </a:r>
          </a:p>
          <a:p>
            <a:pPr lvl="1"/>
            <a:r>
              <a:rPr lang="en-US" dirty="0"/>
              <a:t>Assist students struggling – Flags raised by instructors</a:t>
            </a:r>
          </a:p>
          <a:p>
            <a:pPr lvl="1"/>
            <a:r>
              <a:rPr lang="en-US" dirty="0"/>
              <a:t>Meet with their Academic Advisor from campus – discuss pathways and resources on campus available to students</a:t>
            </a:r>
          </a:p>
          <a:p>
            <a:pPr lvl="1"/>
            <a:r>
              <a:rPr lang="en-US" dirty="0"/>
              <a:t>Graduation requirements</a:t>
            </a:r>
          </a:p>
          <a:p>
            <a:pPr lvl="1"/>
            <a:r>
              <a:rPr lang="en-US" dirty="0"/>
              <a:t>Ohio Means Jobs “Seal”</a:t>
            </a:r>
          </a:p>
          <a:p>
            <a:pPr lvl="1"/>
            <a:r>
              <a:rPr lang="en-US" dirty="0"/>
              <a:t>College Planning</a:t>
            </a:r>
          </a:p>
          <a:p>
            <a:pPr lvl="1"/>
            <a:r>
              <a:rPr lang="en-US" dirty="0"/>
              <a:t>Career search</a:t>
            </a:r>
          </a:p>
          <a:p>
            <a:pPr lvl="1"/>
            <a:r>
              <a:rPr lang="en-US" dirty="0"/>
              <a:t>Scheduling – high school and CCP class options for future scheduling</a:t>
            </a:r>
          </a:p>
          <a:p>
            <a:pPr lvl="1"/>
            <a:r>
              <a:rPr lang="en-US" dirty="0"/>
              <a:t>Students have access to a Google Doc with links from each week’s class</a:t>
            </a:r>
          </a:p>
        </p:txBody>
      </p:sp>
    </p:spTree>
    <p:extLst>
      <p:ext uri="{BB962C8B-B14F-4D97-AF65-F5344CB8AC3E}">
        <p14:creationId xmlns:p14="http://schemas.microsoft.com/office/powerpoint/2010/main" val="176862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832</Words>
  <Application>Microsoft Office PowerPoint</Application>
  <PresentationFormat>Widescreen</PresentationFormat>
  <Paragraphs>290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Source Sans Pro</vt:lpstr>
      <vt:lpstr>Office Theme</vt:lpstr>
      <vt:lpstr>CCP Communication</vt:lpstr>
      <vt:lpstr>Communicating CCP to students and parents</vt:lpstr>
      <vt:lpstr>Class meetings for students and parents</vt:lpstr>
      <vt:lpstr>College News - Email</vt:lpstr>
      <vt:lpstr>Professional Development/Staff update</vt:lpstr>
      <vt:lpstr>Orientation for Embedded Courses</vt:lpstr>
      <vt:lpstr>Before school year CCP meeting</vt:lpstr>
      <vt:lpstr>Data for CCP</vt:lpstr>
      <vt:lpstr>Advisory Period – meet 14 times </vt:lpstr>
      <vt:lpstr>Thank you!</vt:lpstr>
    </vt:vector>
  </TitlesOfParts>
  <Company>Hilliard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CCP to students and parents</dc:title>
  <dc:creator>Tom Woodford</dc:creator>
  <cp:lastModifiedBy>Tom Woodford</cp:lastModifiedBy>
  <cp:revision>17</cp:revision>
  <dcterms:created xsi:type="dcterms:W3CDTF">2021-10-06T12:56:02Z</dcterms:created>
  <dcterms:modified xsi:type="dcterms:W3CDTF">2021-11-04T18:05:04Z</dcterms:modified>
</cp:coreProperties>
</file>