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2" r:id="rId3"/>
    <p:sldId id="264" r:id="rId4"/>
    <p:sldId id="326" r:id="rId5"/>
    <p:sldId id="312" r:id="rId6"/>
    <p:sldId id="317" r:id="rId7"/>
    <p:sldId id="322" r:id="rId8"/>
    <p:sldId id="327" r:id="rId9"/>
    <p:sldId id="31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Amy" initials="WA" lastIdx="5" clrIdx="0">
    <p:extLst>
      <p:ext uri="{19B8F6BF-5375-455C-9EA6-DF929625EA0E}">
        <p15:presenceInfo xmlns:p15="http://schemas.microsoft.com/office/powerpoint/2012/main" userId="S-1-5-21-62665781-247875009-941767090-187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A55"/>
    <a:srgbClr val="0C5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08" autoAdjust="0"/>
    <p:restoredTop sz="84752" autoAdjust="0"/>
  </p:normalViewPr>
  <p:slideViewPr>
    <p:cSldViewPr snapToGrid="0" snapToObjects="1">
      <p:cViewPr varScale="1">
        <p:scale>
          <a:sx n="26" d="100"/>
          <a:sy n="26" d="100"/>
        </p:scale>
        <p:origin x="758" y="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C196-06AF-694A-B74D-19569225C43B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AB1E-7184-E44A-BE72-73C3ACDD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B1E-7184-E44A-BE72-73C3ACDDC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67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348C-F93B-46EF-A816-B4690BFC8A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D27-D464-4750-9DD3-FDD9ABFE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6CF-5579-6840-8CFE-10B33423B0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65A99B1-89FC-4761-B56B-852AE3F1D642}" type="datetimeFigureOut">
              <a:rPr lang="en-US" smtClean="0">
                <a:solidFill>
                  <a:srgbClr val="676A55"/>
                </a:solidFill>
              </a:rPr>
              <a:pPr defTabSz="685800">
                <a:defRPr/>
              </a:pPr>
              <a:t>9/15/2016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301"/>
            <a:ext cx="5421313" cy="273844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F3946B6-82C1-44C6-9E02-62B89981DD1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9pPr>
    </p:titleStyle>
    <p:bodyStyle>
      <a:lvl1pPr marL="239316" indent="-239316" algn="l" rtl="0" fontAlgn="base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fontAlgn="base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fontAlgn="base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fontAlgn="base">
        <a:spcBef>
          <a:spcPts val="3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fontAlgn="base">
        <a:spcBef>
          <a:spcPts val="3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9969"/>
            <a:ext cx="9143999" cy="3158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Franklin Gothic Medium Cond" panose="020B0606030402020204" pitchFamily="34" charset="0"/>
              </a:rPr>
              <a:t>Entering the Starting Gate for Credential Attainment</a:t>
            </a:r>
            <a:endParaRPr lang="en-US" sz="4800" b="1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US" sz="3800" b="1" dirty="0" smtClean="0">
                <a:latin typeface="Franklin Gothic Medium Cond" panose="020B0606030402020204" pitchFamily="34" charset="0"/>
              </a:rPr>
              <a:t>NACEP National Conference Preview</a:t>
            </a:r>
          </a:p>
          <a:p>
            <a:pPr marL="0" indent="0" algn="ctr">
              <a:buNone/>
            </a:pPr>
            <a:r>
              <a:rPr lang="en-US" sz="3800" b="1" dirty="0" smtClean="0">
                <a:latin typeface="Franklin Gothic Medium Cond" panose="020B0606030402020204" pitchFamily="34" charset="0"/>
              </a:rPr>
              <a:t>September 15, </a:t>
            </a:r>
            <a:r>
              <a:rPr lang="en-US" sz="3800" b="1" dirty="0">
                <a:latin typeface="Franklin Gothic Medium Cond" panose="020B0606030402020204" pitchFamily="34" charset="0"/>
              </a:rPr>
              <a:t>2016</a:t>
            </a:r>
          </a:p>
          <a:p>
            <a:pPr marL="0" indent="0" algn="ctr">
              <a:buNone/>
            </a:pPr>
            <a:endParaRPr lang="en-US" sz="3800" b="1" dirty="0" smtClean="0"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2279"/>
            <a:ext cx="7315200" cy="118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7047" y="4582501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6E63"/>
                </a:solidFill>
                <a:latin typeface="Myriad Pro SemiCond" panose="020B0503030403020204" pitchFamily="34" charset="0"/>
              </a:rPr>
              <a:t>advancing quality college courses in high school</a:t>
            </a:r>
            <a:endParaRPr lang="en-US" i="1" dirty="0">
              <a:solidFill>
                <a:srgbClr val="006E63"/>
              </a:solidFill>
              <a:latin typeface="Myriad Pro SemiCon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254" y="0"/>
            <a:ext cx="309245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76A55"/>
                </a:solidFill>
                <a:latin typeface="Franklin Gothic Book" panose="020B0503020102020204" pitchFamily="34" charset="0"/>
              </a:rPr>
              <a:t>Presenters</a:t>
            </a:r>
            <a:endParaRPr lang="en-US" b="1" dirty="0">
              <a:solidFill>
                <a:srgbClr val="676A5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094" y="3638118"/>
            <a:ext cx="7145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Curtis Biggs, Sussex County Community College (SCCC)</a:t>
            </a:r>
          </a:p>
          <a:p>
            <a:r>
              <a:rPr lang="en-US" sz="1200" dirty="0" smtClean="0"/>
              <a:t>Curtis has spent over a decade in dual credit partnerships and policy, emphasizing investment in collaborative professional development and planning between secondary and postsecondary.  He currently serves as Interim Dean of Student Affairs at SCCC. </a:t>
            </a:r>
            <a:r>
              <a:rPr lang="en-US" sz="1200" dirty="0"/>
              <a:t>T</a:t>
            </a:r>
            <a:r>
              <a:rPr lang="en-US" sz="1200" dirty="0" smtClean="0"/>
              <a:t>he College is rapidly expanding dual credit programming, including faculty development and credentialing expansion. 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274" y="1723005"/>
            <a:ext cx="690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Franklin Gothic Book" panose="020B0503020102020204" pitchFamily="34" charset="0"/>
              </a:rPr>
              <a:t> Amy Williams, Montana University System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Amy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is the Dual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Enrollment &amp; Big Sky Pathways Program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Manager at the Montana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University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System’s Office of the Commissioner of Higher Education.  In that role she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works with state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leaders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collaborates with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dual enrollment coordinators from 11 community colleges and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4 tribal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colleges across the </a:t>
            </a:r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state. Prior to working in dual enrollment, Williams was a national award winning secondary educator and STEM education consultant</a:t>
            </a:r>
            <a:r>
              <a:rPr lang="en-US" sz="11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. </a:t>
            </a:r>
            <a:endParaRPr lang="en-US" sz="11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840" r="8305" b="6493"/>
          <a:stretch/>
        </p:blipFill>
        <p:spPr>
          <a:xfrm>
            <a:off x="7326253" y="1180364"/>
            <a:ext cx="1645920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692" y="3231105"/>
            <a:ext cx="1975050" cy="1481288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2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255" y="210256"/>
            <a:ext cx="6616119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76A55"/>
                </a:solidFill>
                <a:latin typeface="Franklin Gothic Book" panose="020B0503020102020204" pitchFamily="34" charset="0"/>
              </a:rPr>
              <a:t>Dual Credit Credential Attainment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274" y="1512941"/>
            <a:ext cx="6903482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600">
                <a:solidFill>
                  <a:prstClr val="black"/>
                </a:solidFill>
                <a:latin typeface="Franklin Gothic Book" panose="020B0503020102020204" pitchFamily="34" charset="0"/>
              </a:rPr>
              <a:t>Challenges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6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600">
                <a:solidFill>
                  <a:prstClr val="black"/>
                </a:solidFill>
                <a:latin typeface="Franklin Gothic Book" panose="020B0503020102020204" pitchFamily="34" charset="0"/>
              </a:rPr>
              <a:t>Opportunities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6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600">
                <a:solidFill>
                  <a:prstClr val="black"/>
                </a:solidFill>
                <a:latin typeface="Franklin Gothic Book" panose="020B0503020102020204" pitchFamily="34" charset="0"/>
              </a:rPr>
              <a:t>Conference Sessions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6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600">
                <a:solidFill>
                  <a:prstClr val="black"/>
                </a:solidFill>
                <a:latin typeface="Franklin Gothic Book" panose="020B0503020102020204" pitchFamily="34" charset="0"/>
              </a:rPr>
              <a:t>Q &amp; A (use the chat box)</a:t>
            </a:r>
            <a:endParaRPr lang="en-US" sz="2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8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2347" y="171450"/>
            <a:ext cx="9144000" cy="742950"/>
          </a:xfrm>
        </p:spPr>
        <p:txBody>
          <a:bodyPr>
            <a:normAutofit/>
          </a:bodyPr>
          <a:lstStyle/>
          <a:p>
            <a:r>
              <a:rPr lang="en-US" b="1" dirty="0" smtClean="0"/>
              <a:t>Credentialing 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50874" y="1904040"/>
            <a:ext cx="7836195" cy="371792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Access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Requirements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Time and Timing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Funding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34" y="1792272"/>
            <a:ext cx="4017340" cy="26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3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r>
              <a:rPr lang="en-US" b="1" dirty="0" smtClean="0"/>
              <a:t>Credentialing Opportunities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3067" y="1883740"/>
            <a:ext cx="7930874" cy="291089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Credential Review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Professional Development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Best &amp; Enhanced Practice Sharing</a:t>
            </a:r>
          </a:p>
        </p:txBody>
      </p:sp>
    </p:spTree>
    <p:extLst>
      <p:ext uri="{BB962C8B-B14F-4D97-AF65-F5344CB8AC3E}">
        <p14:creationId xmlns:p14="http://schemas.microsoft.com/office/powerpoint/2010/main" val="4242369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r>
              <a:rPr lang="en-US" b="1" dirty="0" smtClean="0"/>
              <a:t>Credentialing Solutions Sessions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3067" y="1532866"/>
            <a:ext cx="8900933" cy="3717925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600" b="1" i="1" dirty="0" smtClean="0"/>
              <a:t>Collaboration as the Key to Credentialing Success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Linda </a:t>
            </a:r>
            <a:r>
              <a:rPr lang="en-US" sz="1400" dirty="0" err="1" smtClean="0"/>
              <a:t>Knicely</a:t>
            </a:r>
            <a:r>
              <a:rPr lang="en-US" sz="1400" dirty="0" smtClean="0"/>
              <a:t>, Battelle for Kids (Ohio)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Tracey </a:t>
            </a:r>
            <a:r>
              <a:rPr lang="en-US" sz="1400" dirty="0" err="1" smtClean="0"/>
              <a:t>Nijera</a:t>
            </a:r>
            <a:r>
              <a:rPr lang="en-US" sz="1400" dirty="0" smtClean="0"/>
              <a:t>, Battelle for Kids (Ohio)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/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600" b="1" i="1" dirty="0" smtClean="0"/>
              <a:t>Educational Partnerships to Promote Dual Credit Access for Regional Students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Donna </a:t>
            </a:r>
            <a:r>
              <a:rPr lang="en-US" sz="1400" dirty="0" err="1" smtClean="0"/>
              <a:t>Ekal</a:t>
            </a:r>
            <a:r>
              <a:rPr lang="en-US" sz="1400" dirty="0" smtClean="0"/>
              <a:t>, The University of Texas at El Paso 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Cyndi </a:t>
            </a:r>
            <a:r>
              <a:rPr lang="en-US" sz="1400" dirty="0" err="1" smtClean="0"/>
              <a:t>Giorgis</a:t>
            </a:r>
            <a:r>
              <a:rPr lang="en-US" sz="1400" dirty="0" smtClean="0"/>
              <a:t>, The University of Texas at El Paso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/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600" b="1" dirty="0" smtClean="0"/>
              <a:t>Big Idea Session on Credential Attainment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Michael </a:t>
            </a:r>
            <a:r>
              <a:rPr lang="en-US" sz="1400" dirty="0" err="1" smtClean="0"/>
              <a:t>Ginnetti</a:t>
            </a:r>
            <a:r>
              <a:rPr lang="en-US" sz="1400" dirty="0" smtClean="0"/>
              <a:t>, Bowling Green University (Ohio)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sz="1400" dirty="0" smtClean="0"/>
              <a:t>Robert Mitchell, Colorado Department of Higher Education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 smtClean="0"/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009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6A55"/>
                </a:solidFill>
                <a:latin typeface="Franklin Gothic Book" panose="020B0503020102020204" pitchFamily="34" charset="0"/>
              </a:rPr>
              <a:t>Q&amp;A or Topics </a:t>
            </a:r>
            <a:r>
              <a:rPr lang="en-US" dirty="0">
                <a:solidFill>
                  <a:srgbClr val="676A55"/>
                </a:solidFill>
                <a:latin typeface="Franklin Gothic Book" panose="020B0503020102020204" pitchFamily="34" charset="0"/>
              </a:rPr>
              <a:t>for Discussion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21533" y="1742931"/>
            <a:ext cx="8900933" cy="3717925"/>
          </a:xfrm>
        </p:spPr>
        <p:txBody>
          <a:bodyPr>
            <a:no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are your district and partner needs?</a:t>
            </a: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disciplines are you wishing to expand?</a:t>
            </a: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actual or prospective funding mechanisms?</a:t>
            </a:r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 smtClean="0"/>
          </a:p>
          <a:p>
            <a:pPr marL="0" indent="0">
              <a:buClr>
                <a:schemeClr val="tx1"/>
              </a:buClr>
              <a:buSzPct val="125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17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04800"/>
            <a:ext cx="9143999" cy="4838700"/>
          </a:xfrm>
          <a:prstGeom prst="rect">
            <a:avLst/>
          </a:prstGeom>
        </p:spPr>
        <p:txBody>
          <a:bodyPr>
            <a:normAutofit/>
          </a:bodyPr>
          <a:lstStyle>
            <a:lvl1pPr marL="239316" indent="-239316" algn="l" rtl="0" fontAlgn="base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822" indent="-204788" algn="l" rtl="0" fontAlgn="base">
              <a:spcBef>
                <a:spcPts val="413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171450" algn="l" rtl="0" fontAlgn="base">
              <a:spcBef>
                <a:spcPts val="300"/>
              </a:spcBef>
              <a:spcAft>
                <a:spcPct val="0"/>
              </a:spcAft>
              <a:buClr>
                <a:srgbClr val="A8CDD7"/>
              </a:buClr>
              <a:buSzPct val="75000"/>
              <a:buFont typeface="Wingdings" pitchFamily="2" charset="2"/>
              <a:buChar char="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rtl="0" fontAlgn="base">
              <a:spcBef>
                <a:spcPts val="3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NACEP’s 2016 National Conference </a:t>
            </a:r>
            <a:br>
              <a:rPr lang="en-US" sz="3600" b="1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sz="3600" b="1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is Coming to Louisville!</a:t>
            </a:r>
          </a:p>
          <a:p>
            <a:pPr marL="0" indent="0" algn="ctr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r>
              <a:rPr lang="en-US" sz="3200" b="1" i="1" dirty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  <a:t>The Triple </a:t>
            </a:r>
            <a:r>
              <a:rPr lang="en-US" sz="3200" b="1" i="1" dirty="0" smtClean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  <a:t>Crown:</a:t>
            </a:r>
            <a:br>
              <a:rPr lang="en-US" sz="3200" b="1" i="1" dirty="0" smtClean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</a:br>
            <a:r>
              <a:rPr lang="en-US" sz="3200" b="1" i="1" dirty="0" smtClean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  <a:t>Quality</a:t>
            </a:r>
            <a:r>
              <a:rPr lang="en-US" sz="3200" b="1" i="1" dirty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  <a:t>, Collaboration, and </a:t>
            </a:r>
            <a:r>
              <a:rPr lang="en-US" sz="3200" b="1" i="1" dirty="0" smtClean="0">
                <a:solidFill>
                  <a:srgbClr val="0C5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/>
                <a:cs typeface="Minion Pro"/>
              </a:rPr>
              <a:t>Transition</a:t>
            </a:r>
            <a:endParaRPr lang="en-US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indent="0" algn="ctr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endParaRPr lang="en-US" sz="3200" b="1" dirty="0" smtClean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0" indent="0" algn="ctr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endParaRPr lang="en-US" sz="3200" b="1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0" indent="0" algn="ctr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endParaRPr lang="en-US" sz="4800" b="1" dirty="0" smtClean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0" indent="0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October 17-18, 2016 </a:t>
            </a:r>
            <a:r>
              <a:rPr lang="en-US" sz="2800" b="1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| Louisville Marriott Downtown</a:t>
            </a:r>
          </a:p>
          <a:p>
            <a:pPr marL="0" indent="0" defTabSz="914400">
              <a:spcBef>
                <a:spcPts val="0"/>
              </a:spcBef>
              <a:buClr>
                <a:srgbClr val="B0CCB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rgbClr val="E8B7B7">
                    <a:lumMod val="25000"/>
                  </a:srgbClr>
                </a:solidFill>
                <a:latin typeface="Franklin Gothic Medium Cond" panose="020B0606030402020204" pitchFamily="34" charset="0"/>
              </a:rPr>
              <a:t>Pre-conference workshops October 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3" y="2415646"/>
            <a:ext cx="4958334" cy="177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0" y="-35440"/>
            <a:ext cx="2867891" cy="1371600"/>
          </a:xfrm>
          <a:prstGeom prst="rect">
            <a:avLst/>
          </a:prstGeom>
        </p:spPr>
      </p:pic>
      <p:pic>
        <p:nvPicPr>
          <p:cNvPr id="5" name="Picture 2" descr="http://ww1.prweb.com/prfiles/2010/05/12/1099924/KCTCSlogogim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96" y="3745331"/>
            <a:ext cx="154379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4"/>
          <p:cNvSpPr txBox="1">
            <a:spLocks/>
          </p:cNvSpPr>
          <p:nvPr/>
        </p:nvSpPr>
        <p:spPr>
          <a:xfrm>
            <a:off x="7405894" y="3298678"/>
            <a:ext cx="1567993" cy="548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Hosted by:</a:t>
            </a:r>
          </a:p>
        </p:txBody>
      </p:sp>
    </p:spTree>
    <p:extLst>
      <p:ext uri="{BB962C8B-B14F-4D97-AF65-F5344CB8AC3E}">
        <p14:creationId xmlns:p14="http://schemas.microsoft.com/office/powerpoint/2010/main" val="10628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317</Words>
  <Application>Microsoft Office PowerPoint</Application>
  <PresentationFormat>On-screen Show (16:9)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Calibri</vt:lpstr>
      <vt:lpstr>Franklin Gothic Book</vt:lpstr>
      <vt:lpstr>Franklin Gothic Medium Cond</vt:lpstr>
      <vt:lpstr>Minion Pro</vt:lpstr>
      <vt:lpstr>Myriad Pro SemiCond</vt:lpstr>
      <vt:lpstr>Tw Cen MT</vt:lpstr>
      <vt:lpstr>Wingdings</vt:lpstr>
      <vt:lpstr>Wingdings 2</vt:lpstr>
      <vt:lpstr>Office Theme</vt:lpstr>
      <vt:lpstr>Median</vt:lpstr>
      <vt:lpstr>PowerPoint Presentation</vt:lpstr>
      <vt:lpstr>Presenters</vt:lpstr>
      <vt:lpstr>Dual Credit Credential Attainment</vt:lpstr>
      <vt:lpstr>Credentialing Challenges</vt:lpstr>
      <vt:lpstr>Credentialing Opportunities</vt:lpstr>
      <vt:lpstr>Credentialing Solutions Sessions</vt:lpstr>
      <vt:lpstr>Q&amp;A or Topics for Discussion </vt:lpstr>
      <vt:lpstr>PowerPoint Presentation</vt:lpstr>
    </vt:vector>
  </TitlesOfParts>
  <Company>NACEP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Mobley</dc:creator>
  <cp:lastModifiedBy>Jennie</cp:lastModifiedBy>
  <cp:revision>198</cp:revision>
  <dcterms:created xsi:type="dcterms:W3CDTF">2015-04-16T16:07:46Z</dcterms:created>
  <dcterms:modified xsi:type="dcterms:W3CDTF">2016-09-15T16:26:38Z</dcterms:modified>
</cp:coreProperties>
</file>