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62" r:id="rId3"/>
    <p:sldId id="264" r:id="rId4"/>
    <p:sldId id="269" r:id="rId5"/>
    <p:sldId id="301" r:id="rId6"/>
    <p:sldId id="302" r:id="rId7"/>
    <p:sldId id="303" r:id="rId8"/>
    <p:sldId id="304" r:id="rId9"/>
    <p:sldId id="305" r:id="rId10"/>
    <p:sldId id="272" r:id="rId11"/>
    <p:sldId id="306" r:id="rId12"/>
    <p:sldId id="307" r:id="rId13"/>
    <p:sldId id="308" r:id="rId14"/>
    <p:sldId id="309" r:id="rId15"/>
    <p:sldId id="310" r:id="rId16"/>
    <p:sldId id="297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50"/>
    <a:srgbClr val="676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2" autoAdjust="0"/>
    <p:restoredTop sz="88343" autoAdjust="0"/>
  </p:normalViewPr>
  <p:slideViewPr>
    <p:cSldViewPr snapToGrid="0" snapToObjects="1">
      <p:cViewPr varScale="1">
        <p:scale>
          <a:sx n="36" d="100"/>
          <a:sy n="36" d="100"/>
        </p:scale>
        <p:origin x="794" y="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3C196-06AF-694A-B74D-19569225C43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EAB1E-7184-E44A-BE72-73C3ACDD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B1E-7184-E44A-BE72-73C3ACDDCE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0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4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6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09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1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0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3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0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8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0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5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674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4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6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D6CF-5579-6840-8CFE-10B33423B04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71450"/>
            <a:ext cx="815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200151"/>
            <a:ext cx="81534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1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665A99B1-89FC-4761-B56B-852AE3F1D642}" type="datetimeFigureOut">
              <a:rPr lang="en-US" smtClean="0">
                <a:solidFill>
                  <a:srgbClr val="676A55"/>
                </a:solidFill>
              </a:rPr>
              <a:pPr defTabSz="685800">
                <a:defRPr/>
              </a:pPr>
              <a:t>7/19/2016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301"/>
            <a:ext cx="5421313" cy="273844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6306"/>
            <a:ext cx="9144000" cy="2393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59644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959644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6F3946B6-82C1-44C6-9E02-62B89981DD18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9pPr>
    </p:titleStyle>
    <p:bodyStyle>
      <a:lvl1pPr marL="239316" indent="-239316" algn="l" rtl="0" fontAlgn="base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204788" algn="l" rtl="0" fontAlgn="base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fontAlgn="base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fontAlgn="base">
        <a:spcBef>
          <a:spcPts val="3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fontAlgn="base">
        <a:spcBef>
          <a:spcPts val="3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312"/>
            <a:ext cx="9143999" cy="3263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900" b="1" dirty="0">
                <a:latin typeface="Franklin Gothic Medium Cond" panose="020B0606030402020204" pitchFamily="34" charset="0"/>
              </a:rPr>
              <a:t>Navigating FERPA when working with Concurrent Enrollment </a:t>
            </a:r>
            <a:r>
              <a:rPr lang="en-US" sz="4900" b="1" dirty="0" smtClean="0">
                <a:latin typeface="Franklin Gothic Medium Cond" panose="020B0606030402020204" pitchFamily="34" charset="0"/>
              </a:rPr>
              <a:t>Programs</a:t>
            </a:r>
          </a:p>
          <a:p>
            <a:pPr marL="0" indent="0" algn="ctr">
              <a:buNone/>
            </a:pPr>
            <a:r>
              <a:rPr lang="en-US" sz="3500" b="1" dirty="0" smtClean="0">
                <a:latin typeface="Franklin Gothic Medium Cond" panose="020B0606030402020204" pitchFamily="34" charset="0"/>
              </a:rPr>
              <a:t>Hosted by 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3500" b="1" dirty="0" smtClean="0">
                <a:latin typeface="Franklin Gothic Medium Cond" panose="020B0606030402020204" pitchFamily="34" charset="0"/>
              </a:rPr>
              <a:t>Ohio Alliance of Dual Enrollment Partnerships (OADEP)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3500" b="1" dirty="0" smtClean="0">
                <a:latin typeface="Franklin Gothic Medium Cond" panose="020B0606030402020204" pitchFamily="34" charset="0"/>
              </a:rPr>
              <a:t>July 19, 2016</a:t>
            </a:r>
            <a:endParaRPr lang="en-US" sz="3500" b="1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92279"/>
            <a:ext cx="7315200" cy="1185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7047" y="4582501"/>
            <a:ext cx="425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6E63"/>
                </a:solidFill>
                <a:latin typeface="Myriad Pro SemiCond" panose="020B0503030403020204" pitchFamily="34" charset="0"/>
              </a:rPr>
              <a:t>advancing quality college courses in high school</a:t>
            </a:r>
            <a:endParaRPr lang="en-US" i="1" dirty="0">
              <a:solidFill>
                <a:srgbClr val="006E63"/>
              </a:solidFill>
              <a:latin typeface="Myriad Pro SemiCond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55156" y="1595216"/>
            <a:ext cx="7642653" cy="3444617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2800" dirty="0"/>
              <a:t>DEPENDS…..</a:t>
            </a:r>
          </a:p>
          <a:p>
            <a:pPr marL="0" indent="0">
              <a:buFontTx/>
              <a:buNone/>
            </a:pPr>
            <a:endParaRPr lang="en-US" altLang="en-US" sz="2800" dirty="0"/>
          </a:p>
          <a:p>
            <a:pPr marL="0" indent="0">
              <a:buFontTx/>
              <a:buNone/>
            </a:pPr>
            <a:r>
              <a:rPr lang="en-US" altLang="en-US" sz="2800" dirty="0"/>
              <a:t>Yes…if the student does not </a:t>
            </a:r>
            <a:r>
              <a:rPr lang="en-US" altLang="en-US" sz="2800" dirty="0" smtClean="0"/>
              <a:t>a waiver on file with </a:t>
            </a:r>
            <a:r>
              <a:rPr lang="en-US" altLang="en-US" sz="2800" dirty="0"/>
              <a:t>the </a:t>
            </a:r>
            <a:r>
              <a:rPr lang="en-US" altLang="en-US" sz="2800" dirty="0" smtClean="0"/>
              <a:t>Institution of Higher Education</a:t>
            </a:r>
            <a:endParaRPr lang="en-US" altLang="en-US" sz="2800" dirty="0"/>
          </a:p>
          <a:p>
            <a:pPr marL="0" indent="0">
              <a:buFontTx/>
              <a:buNone/>
            </a:pPr>
            <a:endParaRPr lang="en-US" altLang="en-US" sz="2800" dirty="0"/>
          </a:p>
          <a:p>
            <a:pPr marL="0" indent="0">
              <a:buFontTx/>
              <a:buNone/>
            </a:pPr>
            <a:r>
              <a:rPr lang="en-US" altLang="en-US" sz="2800" dirty="0"/>
              <a:t>No…if the student has submitted a release form </a:t>
            </a:r>
            <a:r>
              <a:rPr lang="en-US" altLang="en-US" sz="2800" dirty="0" smtClean="0"/>
              <a:t>with the parents’ </a:t>
            </a:r>
            <a:r>
              <a:rPr lang="en-US" altLang="en-US" sz="2800" dirty="0"/>
              <a:t>name on it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14" y="217042"/>
            <a:ext cx="79925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at the High School</a:t>
            </a:r>
            <a:endParaRPr lang="en-US" sz="3300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3350" y="-300596"/>
            <a:ext cx="138564" cy="1154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3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528637" y="-242887"/>
            <a:ext cx="13856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4809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55157" y="1616481"/>
            <a:ext cx="4301904" cy="3444617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2800" u="sng" dirty="0"/>
              <a:t>SCENARIO TWO</a:t>
            </a:r>
          </a:p>
          <a:p>
            <a:pPr marL="0" indent="0">
              <a:buFontTx/>
              <a:buNone/>
            </a:pPr>
            <a:r>
              <a:rPr lang="en-US" altLang="en-US" sz="2800" dirty="0" smtClean="0"/>
              <a:t>A concurrent </a:t>
            </a:r>
            <a:r>
              <a:rPr lang="en-US" altLang="en-US" sz="2800" dirty="0"/>
              <a:t>enrollment teacher conducts parent-teacher conferences at the high school. Is this a violation of FERPA?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14" y="217042"/>
            <a:ext cx="79925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at the High School</a:t>
            </a:r>
            <a:endParaRPr lang="en-US" sz="3300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3350" y="-300596"/>
            <a:ext cx="138564" cy="1154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3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528637" y="-242887"/>
            <a:ext cx="13856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 dirty="0"/>
          </a:p>
        </p:txBody>
      </p:sp>
      <p:pic>
        <p:nvPicPr>
          <p:cNvPr id="4" name="Picture 3" descr="parent-teacher-conferenc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87" y="1923311"/>
            <a:ext cx="3230250" cy="23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55156" y="1456660"/>
            <a:ext cx="8682518" cy="358317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800" dirty="0"/>
              <a:t>Depends…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If the student attends conference and </a:t>
            </a:r>
            <a:r>
              <a:rPr lang="en-US" sz="2800" dirty="0" smtClean="0"/>
              <a:t>provides </a:t>
            </a:r>
            <a:r>
              <a:rPr lang="en-US" sz="2800" dirty="0"/>
              <a:t>permission to share </a:t>
            </a:r>
            <a:r>
              <a:rPr lang="en-US" sz="2800" dirty="0" smtClean="0"/>
              <a:t>the academic </a:t>
            </a:r>
            <a:r>
              <a:rPr lang="en-US" sz="2800" dirty="0"/>
              <a:t>record – NO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If parent(s) attends without student and no FERPA release form </a:t>
            </a:r>
            <a:r>
              <a:rPr lang="en-US" sz="2800" dirty="0" smtClean="0"/>
              <a:t>is on file– </a:t>
            </a:r>
            <a:r>
              <a:rPr lang="en-US" sz="2800" dirty="0"/>
              <a:t>YES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If a parent </a:t>
            </a:r>
            <a:r>
              <a:rPr lang="en-US" sz="2800" dirty="0"/>
              <a:t>attends </a:t>
            </a:r>
            <a:r>
              <a:rPr lang="en-US" sz="2800" dirty="0" smtClean="0"/>
              <a:t>the conference </a:t>
            </a:r>
            <a:r>
              <a:rPr lang="en-US" sz="2800" dirty="0"/>
              <a:t>without student and student completed </a:t>
            </a:r>
            <a:r>
              <a:rPr lang="en-US" sz="2800" dirty="0" smtClean="0"/>
              <a:t>a release </a:t>
            </a:r>
            <a:r>
              <a:rPr lang="en-US" sz="2800" dirty="0"/>
              <a:t>form- NO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14" y="217042"/>
            <a:ext cx="79925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at the High School</a:t>
            </a:r>
            <a:endParaRPr lang="en-US" sz="3300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3350" y="-300596"/>
            <a:ext cx="138564" cy="1154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3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528637" y="-242887"/>
            <a:ext cx="13856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4869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55156" y="1456660"/>
            <a:ext cx="3908500" cy="358317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2800" u="sng" dirty="0" smtClean="0"/>
              <a:t>SCENARIO THREE</a:t>
            </a:r>
            <a:endParaRPr lang="en-US" altLang="en-US" sz="2800" u="sng" dirty="0"/>
          </a:p>
          <a:p>
            <a:pPr marL="0" indent="0">
              <a:buFontTx/>
              <a:buNone/>
            </a:pPr>
            <a:r>
              <a:rPr lang="en-US" altLang="en-US" sz="2800" dirty="0" smtClean="0"/>
              <a:t>A concurrent enrollment </a:t>
            </a:r>
            <a:r>
              <a:rPr lang="en-US" altLang="en-US" sz="2800" dirty="0"/>
              <a:t>teacher shares academic information with </a:t>
            </a:r>
            <a:r>
              <a:rPr lang="en-US" altLang="en-US" sz="2800" dirty="0" smtClean="0"/>
              <a:t>the high </a:t>
            </a:r>
            <a:r>
              <a:rPr lang="en-US" altLang="en-US" sz="2800" dirty="0"/>
              <a:t>school counselor. Is this </a:t>
            </a:r>
            <a:r>
              <a:rPr lang="en-US" altLang="en-US" sz="2800" dirty="0" smtClean="0"/>
              <a:t>a violation </a:t>
            </a:r>
            <a:r>
              <a:rPr lang="en-US" altLang="en-US" sz="2800" dirty="0"/>
              <a:t>of FERPA?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14" y="217042"/>
            <a:ext cx="79925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at the High School</a:t>
            </a:r>
            <a:endParaRPr lang="en-US" sz="3300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3350" y="-300596"/>
            <a:ext cx="138564" cy="1154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3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528637" y="-242887"/>
            <a:ext cx="13856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 dirty="0"/>
          </a:p>
        </p:txBody>
      </p:sp>
      <p:pic>
        <p:nvPicPr>
          <p:cNvPr id="4" name="Picture 3" descr="grades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56660"/>
            <a:ext cx="4064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55156" y="1456660"/>
            <a:ext cx="8682518" cy="358317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2800" dirty="0"/>
              <a:t>NO…..</a:t>
            </a:r>
          </a:p>
          <a:p>
            <a:pPr marL="0" indent="0">
              <a:buFontTx/>
              <a:buNone/>
            </a:pPr>
            <a:endParaRPr lang="en-US" altLang="en-US" sz="2800" dirty="0"/>
          </a:p>
          <a:p>
            <a:pPr marL="0" indent="0">
              <a:buFontTx/>
              <a:buNone/>
            </a:pPr>
            <a:r>
              <a:rPr lang="en-US" altLang="en-US" sz="2800" dirty="0"/>
              <a:t>Academic records between the </a:t>
            </a:r>
            <a:r>
              <a:rPr lang="en-US" altLang="en-US" sz="2800" dirty="0" smtClean="0"/>
              <a:t>Institution of Higher Education </a:t>
            </a:r>
            <a:r>
              <a:rPr lang="en-US" altLang="en-US" sz="2800" dirty="0"/>
              <a:t>and the high school can be shared.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14" y="217042"/>
            <a:ext cx="79925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at the High School</a:t>
            </a:r>
            <a:endParaRPr lang="en-US" sz="3300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3350" y="-300596"/>
            <a:ext cx="138564" cy="1154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3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528637" y="-242887"/>
            <a:ext cx="13856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1703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สรรหามาถาม (รวมคำถาม) EingPranEve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25" y="248332"/>
            <a:ext cx="5486400" cy="39547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181" y="248332"/>
            <a:ext cx="3718437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Future </a:t>
            </a:r>
            <a:r>
              <a:rPr lang="en-US" b="1" dirty="0" smtClean="0"/>
              <a:t>NACEP Events</a:t>
            </a:r>
            <a:r>
              <a:rPr lang="en-US" dirty="0" smtClean="0"/>
              <a:t>: </a:t>
            </a:r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0C5C50"/>
                </a:solidFill>
              </a:rPr>
              <a:t>July 31</a:t>
            </a:r>
            <a:r>
              <a:rPr lang="en-US" b="1" baseline="30000" dirty="0" smtClean="0">
                <a:solidFill>
                  <a:srgbClr val="0C5C50"/>
                </a:solidFill>
              </a:rPr>
              <a:t>st</a:t>
            </a:r>
            <a:r>
              <a:rPr lang="en-US" b="1" dirty="0" smtClean="0">
                <a:solidFill>
                  <a:srgbClr val="0C5C50"/>
                </a:solidFill>
              </a:rPr>
              <a:t>:  </a:t>
            </a:r>
            <a:r>
              <a:rPr lang="en-US" dirty="0" smtClean="0"/>
              <a:t>Early Bird National Conference Deadline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C5C50"/>
                </a:solidFill>
              </a:rPr>
              <a:t>August 3: </a:t>
            </a:r>
            <a:r>
              <a:rPr lang="en-US" dirty="0" smtClean="0"/>
              <a:t>Faculty Series Webinar: Ongoing Professional Development for </a:t>
            </a:r>
            <a:r>
              <a:rPr lang="en-US" dirty="0" smtClean="0">
                <a:solidFill>
                  <a:schemeClr val="tx1"/>
                </a:solidFill>
              </a:rPr>
              <a:t>Concurrent</a:t>
            </a:r>
            <a:r>
              <a:rPr lang="en-US" dirty="0" smtClean="0"/>
              <a:t> Enrollment Instructors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C5C50"/>
                </a:solidFill>
              </a:rPr>
              <a:t>August 31</a:t>
            </a:r>
            <a:r>
              <a:rPr lang="en-US" b="1" baseline="30000" dirty="0" smtClean="0">
                <a:solidFill>
                  <a:srgbClr val="0C5C50"/>
                </a:solidFill>
              </a:rPr>
              <a:t>st</a:t>
            </a:r>
            <a:r>
              <a:rPr lang="en-US" dirty="0" smtClean="0"/>
              <a:t>: Surviving the NACEP Accreditation Process Webinar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C5C50"/>
                </a:solidFill>
              </a:rPr>
              <a:t>September 20</a:t>
            </a:r>
            <a:r>
              <a:rPr lang="en-US" b="1" baseline="30000" dirty="0" smtClean="0">
                <a:solidFill>
                  <a:srgbClr val="0C5C50"/>
                </a:solidFill>
              </a:rPr>
              <a:t>th</a:t>
            </a:r>
            <a:r>
              <a:rPr lang="en-US" b="1" dirty="0" smtClean="0">
                <a:solidFill>
                  <a:srgbClr val="0C5C50"/>
                </a:solidFill>
              </a:rPr>
              <a:t>: </a:t>
            </a:r>
            <a:r>
              <a:rPr lang="en-US" dirty="0" smtClean="0"/>
              <a:t>Tackling Concurrent Enrollment as a Small Program Webinar (Hosted by MNCEP)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04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2223" y="362561"/>
            <a:ext cx="309245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676A55"/>
                </a:solidFill>
                <a:latin typeface="Franklin Gothic Book" panose="020B0503020102020204" pitchFamily="34" charset="0"/>
              </a:rPr>
              <a:t>Presenters</a:t>
            </a:r>
            <a:endParaRPr lang="en-US" b="1" dirty="0">
              <a:solidFill>
                <a:srgbClr val="676A55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8657" y="1550469"/>
            <a:ext cx="1942059" cy="1391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74664" y="1539891"/>
            <a:ext cx="5939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Franklin Gothic Book" panose="020B0503020102020204" pitchFamily="34" charset="0"/>
              </a:rPr>
              <a:t>Dr. Timothy Dorsey, Cuyahoga Community College</a:t>
            </a:r>
          </a:p>
          <a:p>
            <a:pPr algn="r"/>
            <a:r>
              <a:rPr lang="en-US" sz="1200" dirty="0" smtClean="0"/>
              <a:t>He is </a:t>
            </a:r>
            <a:r>
              <a:rPr lang="en-US" sz="1200" dirty="0"/>
              <a:t>the Director of Enrollment Management at Cuyahoga Community College (Tri-C) in Cleveland, Ohio. Under the role of Director of Enrollment Management, </a:t>
            </a:r>
            <a:r>
              <a:rPr lang="en-US" sz="1200" dirty="0" smtClean="0"/>
              <a:t>he </a:t>
            </a:r>
            <a:r>
              <a:rPr lang="en-US" sz="1200" dirty="0"/>
              <a:t>leads the college’s dual enrollment program -College Credit Plus. </a:t>
            </a:r>
            <a:r>
              <a:rPr lang="en-US" sz="1200" dirty="0">
                <a:solidFill>
                  <a:srgbClr val="333333"/>
                </a:solidFill>
              </a:rPr>
              <a:t>The purpose of this program is to promote rigorous academic pursuits and to provide a wide variety of options to college-ready students in grades 7-12. Tim is also president of the </a:t>
            </a:r>
            <a:r>
              <a:rPr lang="en-US" sz="1200" dirty="0" smtClean="0">
                <a:solidFill>
                  <a:srgbClr val="333333"/>
                </a:solidFill>
              </a:rPr>
              <a:t>OADEP. </a:t>
            </a:r>
            <a:endParaRPr lang="en-US" sz="1200" b="1" dirty="0">
              <a:latin typeface="Franklin Gothic Book" panose="020B0503020102020204" pitchFamily="34" charset="0"/>
            </a:endParaRPr>
          </a:p>
          <a:p>
            <a:pPr algn="r"/>
            <a:r>
              <a:rPr lang="en-US" sz="12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endParaRPr lang="en-US" sz="120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181" y="3307362"/>
            <a:ext cx="6078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Franklin Gothic Book" panose="020B0503020102020204" pitchFamily="34" charset="0"/>
              </a:rPr>
              <a:t>Brad Myers, Ohio State University</a:t>
            </a:r>
          </a:p>
          <a:p>
            <a:r>
              <a:rPr lang="en-US" sz="1200" dirty="0" smtClean="0"/>
              <a:t>He is </a:t>
            </a:r>
            <a:r>
              <a:rPr lang="en-US" sz="1200" dirty="0"/>
              <a:t>the University Registrar, Executive Director, of Enrollment Services at Ohio State University.  </a:t>
            </a:r>
            <a:r>
              <a:rPr lang="en-US" sz="1200" dirty="0" smtClean="0"/>
              <a:t>He </a:t>
            </a:r>
            <a:r>
              <a:rPr lang="en-US" sz="1200" dirty="0"/>
              <a:t>is an attorney by background so has a natural interest in FERPA and other legal issues in higher education.  </a:t>
            </a:r>
            <a:r>
              <a:rPr lang="en-US" sz="1200" dirty="0" smtClean="0"/>
              <a:t>He </a:t>
            </a:r>
            <a:r>
              <a:rPr lang="en-US" sz="1200" dirty="0"/>
              <a:t>is a past president of AACRAO (American Association of Collegiate Registrar and Admissions Officers), and has written and presented extensively on FERPA.</a:t>
            </a:r>
            <a:endParaRPr lang="en-US" sz="1200" b="1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2785862"/>
            <a:ext cx="1372441" cy="2058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32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101</a:t>
            </a:r>
          </a:p>
          <a:p>
            <a:pPr fontAlgn="base"/>
            <a:r>
              <a:rPr lang="en-US" altLang="en-US" sz="2000" b="1" dirty="0">
                <a:cs typeface="Times New Roman" panose="02020603050405020304" pitchFamily="18" charset="0"/>
              </a:rPr>
              <a:t>Family Educational Rights and Privacy Act of 1974, as amended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81" y="1442123"/>
            <a:ext cx="8799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/>
              <a:t>Applicable </a:t>
            </a:r>
            <a:r>
              <a:rPr lang="en-US" altLang="en-US" sz="2400" b="1" dirty="0"/>
              <a:t>State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Relationship between State Open Records Laws and FERPA</a:t>
            </a:r>
            <a:r>
              <a:rPr lang="en-US" altLang="en-US" sz="16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981" y="2324159"/>
            <a:ext cx="8799872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400" b="1" dirty="0" smtClean="0"/>
              <a:t>Background/Fundamentals</a:t>
            </a:r>
            <a:endParaRPr lang="en-US" altLang="en-US" sz="2400" b="1" dirty="0"/>
          </a:p>
          <a:p>
            <a:pPr>
              <a:lnSpc>
                <a:spcPct val="80000"/>
              </a:lnSpc>
              <a:defRPr/>
            </a:pPr>
            <a:endParaRPr lang="en-US" altLang="en-US" dirty="0"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itchFamily="18" charset="0"/>
              </a:rPr>
              <a:t>Passed in 1974; amended several times since then.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itchFamily="18" charset="0"/>
              </a:rPr>
              <a:t>Designed to protect the privacy of education records and to provide information to parents (primary/secondary education) or to students (higher education).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itchFamily="18" charset="0"/>
              </a:rPr>
              <a:t>Concept of “ownership” of student records between primary/secondary education and higher education.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itchFamily="18" charset="0"/>
              </a:rPr>
              <a:t>Role of the institution.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itchFamily="18" charset="0"/>
              </a:rPr>
              <a:t>Intended that the “owners’” rights be broadly defined and exceptions narrowly construed.</a:t>
            </a:r>
          </a:p>
        </p:txBody>
      </p:sp>
    </p:spTree>
    <p:extLst>
      <p:ext uri="{BB962C8B-B14F-4D97-AF65-F5344CB8AC3E}">
        <p14:creationId xmlns:p14="http://schemas.microsoft.com/office/powerpoint/2010/main" val="13723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101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Key Definitions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37310"/>
            <a:ext cx="9271591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US" altLang="ja-JP" sz="2000" b="1" dirty="0" smtClean="0">
                <a:cs typeface="Times New Roman" panose="02020603050405020304" pitchFamily="18" charset="0"/>
              </a:rPr>
              <a:t>Eligible </a:t>
            </a:r>
            <a:r>
              <a:rPr lang="en-US" altLang="ja-JP" sz="2000" b="1" dirty="0">
                <a:cs typeface="Times New Roman" panose="02020603050405020304" pitchFamily="18" charset="0"/>
              </a:rPr>
              <a:t>Student</a:t>
            </a:r>
            <a:r>
              <a:rPr lang="en-US" altLang="ja-JP" sz="2000" b="1" dirty="0" smtClean="0">
                <a:cs typeface="Times New Roman" panose="02020603050405020304" pitchFamily="18" charset="0"/>
              </a:rPr>
              <a:t>:</a:t>
            </a:r>
            <a:endParaRPr lang="en-US" altLang="ja-JP" sz="2000" b="1" dirty="0"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18 </a:t>
            </a:r>
            <a:r>
              <a:rPr lang="en-US" altLang="en-US" dirty="0">
                <a:cs typeface="Times New Roman" panose="02020603050405020304" pitchFamily="18" charset="0"/>
              </a:rPr>
              <a:t>years of age or enrolled in higher education.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Must </a:t>
            </a:r>
            <a:r>
              <a:rPr lang="en-US" altLang="en-US" dirty="0">
                <a:cs typeface="Times New Roman" panose="02020603050405020304" pitchFamily="18" charset="0"/>
              </a:rPr>
              <a:t>be </a:t>
            </a:r>
            <a:r>
              <a:rPr lang="en-US" altLang="en-US" dirty="0" smtClean="0">
                <a:cs typeface="Times New Roman" panose="02020603050405020304" pitchFamily="18" charset="0"/>
              </a:rPr>
              <a:t>enrolled.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US" altLang="ja-JP" sz="2000" b="1" dirty="0" smtClean="0">
                <a:cs typeface="Times New Roman" panose="02020603050405020304" pitchFamily="18" charset="0"/>
              </a:rPr>
              <a:t>Education Records </a:t>
            </a:r>
            <a:r>
              <a:rPr lang="en-US" altLang="ja-JP" sz="2000" b="1" dirty="0">
                <a:cs typeface="Times New Roman" panose="02020603050405020304" pitchFamily="18" charset="0"/>
              </a:rPr>
              <a:t>- anything related to the student and maintained by the institution/agent (broadly defined) with exceptions (narrowly defined</a:t>
            </a:r>
            <a:r>
              <a:rPr lang="en-US" altLang="ja-JP" sz="2000" b="1" dirty="0" smtClean="0">
                <a:cs typeface="Times New Roman" panose="02020603050405020304" pitchFamily="18" charset="0"/>
              </a:rPr>
              <a:t>):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Records </a:t>
            </a:r>
            <a:r>
              <a:rPr lang="en-US" altLang="en-US" dirty="0">
                <a:cs typeface="Times New Roman" panose="02020603050405020304" pitchFamily="18" charset="0"/>
              </a:rPr>
              <a:t>in the sole possession of the maker.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Law </a:t>
            </a:r>
            <a:r>
              <a:rPr lang="en-US" altLang="en-US" dirty="0">
                <a:cs typeface="Times New Roman" panose="02020603050405020304" pitchFamily="18" charset="0"/>
              </a:rPr>
              <a:t>enforcement records.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Employment </a:t>
            </a:r>
            <a:r>
              <a:rPr lang="en-US" altLang="en-US" dirty="0">
                <a:cs typeface="Times New Roman" panose="02020603050405020304" pitchFamily="18" charset="0"/>
              </a:rPr>
              <a:t>records. 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Medical/psychological </a:t>
            </a:r>
            <a:r>
              <a:rPr lang="en-US" altLang="en-US" dirty="0">
                <a:cs typeface="Times New Roman" panose="02020603050405020304" pitchFamily="18" charset="0"/>
              </a:rPr>
              <a:t>treatment records.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Alumni </a:t>
            </a:r>
            <a:r>
              <a:rPr lang="en-US" altLang="en-US" dirty="0">
                <a:cs typeface="Times New Roman" panose="02020603050405020304" pitchFamily="18" charset="0"/>
              </a:rPr>
              <a:t>records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en-US" altLang="ja-JP" sz="2000" b="1" dirty="0" smtClean="0">
                <a:cs typeface="Times New Roman" pitchFamily="18" charset="0"/>
              </a:rPr>
              <a:t>Directory Information </a:t>
            </a:r>
            <a:r>
              <a:rPr lang="en-US" altLang="ja-JP" sz="2000" dirty="0">
                <a:cs typeface="Times New Roman" pitchFamily="18" charset="0"/>
              </a:rPr>
              <a:t>- information not considered 	harmful or an invasion of privacy if </a:t>
            </a:r>
            <a:r>
              <a:rPr lang="en-US" altLang="ja-JP" sz="2000" dirty="0" smtClean="0">
                <a:cs typeface="Times New Roman" pitchFamily="18" charset="0"/>
              </a:rPr>
              <a:t>disclosed.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Parent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- either parent.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101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Five Basic Rights of Students 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446" y="1563179"/>
            <a:ext cx="927159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Inspection and review of their records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Amend an incorrect record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Consent to disclosure (with exceptions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File a complaint with DOE.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Obtain a copy of the institution’s policy</a:t>
            </a:r>
            <a:r>
              <a:rPr lang="en-US" altLang="en-US" sz="2400" dirty="0"/>
              <a:t>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Blog de Assis Ramalho parabeniza a cidade de Tacaratu pelos 60 anos d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60" y="1749435"/>
            <a:ext cx="2648972" cy="26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47407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101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Right to consent to disclosure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958" y="1497957"/>
            <a:ext cx="9271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b="1" dirty="0">
                <a:cs typeface="Times New Roman" panose="02020603050405020304" pitchFamily="18" charset="0"/>
              </a:rPr>
              <a:t>Must have a </a:t>
            </a:r>
            <a:r>
              <a:rPr lang="en-US" altLang="en-US" sz="2000" b="1" u="sng" dirty="0">
                <a:cs typeface="Times New Roman" panose="02020603050405020304" pitchFamily="18" charset="0"/>
              </a:rPr>
              <a:t>signed</a:t>
            </a:r>
            <a:r>
              <a:rPr lang="en-US" altLang="en-US" sz="2000" b="1" dirty="0">
                <a:cs typeface="Times New Roman" panose="02020603050405020304" pitchFamily="18" charset="0"/>
              </a:rPr>
              <a:t> release.  Note:  use of e-signatures.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58" y="1897477"/>
            <a:ext cx="8782494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b="1" dirty="0">
                <a:cs typeface="Times New Roman" panose="02020603050405020304" pitchFamily="18" charset="0"/>
              </a:rPr>
              <a:t>When is prior consent not required? (</a:t>
            </a:r>
            <a:r>
              <a:rPr lang="en-US" altLang="en-US" sz="2000" b="1" u="sng" dirty="0">
                <a:cs typeface="Times New Roman" panose="02020603050405020304" pitchFamily="18" charset="0"/>
              </a:rPr>
              <a:t>may</a:t>
            </a:r>
            <a:r>
              <a:rPr lang="en-US" altLang="en-US" sz="2000" b="1" dirty="0">
                <a:cs typeface="Times New Roman" panose="02020603050405020304" pitchFamily="18" charset="0"/>
              </a:rPr>
              <a:t> release, but not required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Legitimate </a:t>
            </a:r>
            <a:r>
              <a:rPr lang="en-US" altLang="en-US" dirty="0">
                <a:cs typeface="Times New Roman" panose="02020603050405020304" pitchFamily="18" charset="0"/>
              </a:rPr>
              <a:t>educational interest - “need to know</a:t>
            </a:r>
            <a:r>
              <a:rPr lang="en-US" altLang="en-US" dirty="0" smtClean="0">
                <a:cs typeface="Times New Roman" panose="02020603050405020304" pitchFamily="18" charset="0"/>
              </a:rPr>
              <a:t>.”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smtClean="0">
                <a:cs typeface="Times New Roman" panose="02020603050405020304" pitchFamily="18" charset="0"/>
              </a:rPr>
              <a:t>Note</a:t>
            </a:r>
            <a:r>
              <a:rPr lang="en-US" altLang="en-US" dirty="0">
                <a:cs typeface="Times New Roman" panose="02020603050405020304" pitchFamily="18" charset="0"/>
              </a:rPr>
              <a:t>:  Broader definition of “school officials,” including 	contractors/agents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Disclosure </a:t>
            </a:r>
            <a:r>
              <a:rPr lang="en-US" altLang="en-US" dirty="0">
                <a:cs typeface="Times New Roman" panose="02020603050405020304" pitchFamily="18" charset="0"/>
              </a:rPr>
              <a:t>to another institution where student seeks to enroll or </a:t>
            </a:r>
            <a:r>
              <a:rPr lang="en-US" altLang="en-US" dirty="0" smtClean="0">
                <a:cs typeface="Times New Roman" panose="02020603050405020304" pitchFamily="18" charset="0"/>
              </a:rPr>
              <a:t>is </a:t>
            </a:r>
            <a:r>
              <a:rPr lang="en-US" altLang="en-US" dirty="0">
                <a:cs typeface="Times New Roman" panose="02020603050405020304" pitchFamily="18" charset="0"/>
              </a:rPr>
              <a:t>enrolled.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Disclosure </a:t>
            </a:r>
            <a:r>
              <a:rPr lang="en-US" altLang="en-US" dirty="0">
                <a:cs typeface="Times New Roman" panose="02020603050405020304" pitchFamily="18" charset="0"/>
              </a:rPr>
              <a:t>to DOE, state/local education authorities conducting </a:t>
            </a:r>
            <a:r>
              <a:rPr lang="en-US" altLang="en-US" dirty="0" smtClean="0">
                <a:cs typeface="Times New Roman" panose="02020603050405020304" pitchFamily="18" charset="0"/>
              </a:rPr>
              <a:t>an </a:t>
            </a:r>
            <a:r>
              <a:rPr lang="en-US" altLang="en-US" dirty="0">
                <a:cs typeface="Times New Roman" panose="02020603050405020304" pitchFamily="18" charset="0"/>
              </a:rPr>
              <a:t>audit, evaluation, or enforcement of education programs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Disclosure </a:t>
            </a:r>
            <a:r>
              <a:rPr lang="en-US" altLang="en-US" dirty="0">
                <a:cs typeface="Times New Roman" panose="02020603050405020304" pitchFamily="18" charset="0"/>
              </a:rPr>
              <a:t>to state/local officials in conjunction with </a:t>
            </a:r>
            <a:r>
              <a:rPr lang="en-US" altLang="en-US" dirty="0" smtClean="0">
                <a:cs typeface="Times New Roman" panose="02020603050405020304" pitchFamily="18" charset="0"/>
              </a:rPr>
              <a:t>legislative requirements.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Disclosure </a:t>
            </a:r>
            <a:r>
              <a:rPr lang="en-US" altLang="en-US" dirty="0">
                <a:cs typeface="Times New Roman" panose="02020603050405020304" pitchFamily="18" charset="0"/>
              </a:rPr>
              <a:t>in connection with the receipt of financial </a:t>
            </a:r>
            <a:r>
              <a:rPr lang="en-US" altLang="en-US" dirty="0" smtClean="0">
                <a:cs typeface="Times New Roman" panose="02020603050405020304" pitchFamily="18" charset="0"/>
              </a:rPr>
              <a:t>aid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2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47407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101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cs typeface="Times New Roman" panose="02020603050405020304" pitchFamily="18" charset="0"/>
              </a:rPr>
              <a:t>When is prior consent not required? (cont.)</a:t>
            </a:r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58" y="1169105"/>
            <a:ext cx="8782494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Times New Roman" panose="02020603050405020304" pitchFamily="18" charset="0"/>
              </a:rPr>
              <a:t>Disclosure </a:t>
            </a:r>
            <a:r>
              <a:rPr lang="en-US" altLang="en-US" sz="2000" dirty="0">
                <a:cs typeface="Times New Roman" panose="02020603050405020304" pitchFamily="18" charset="0"/>
              </a:rPr>
              <a:t>to parents of dependent students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 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Times New Roman" panose="02020603050405020304" pitchFamily="18" charset="0"/>
              </a:rPr>
              <a:t>To </a:t>
            </a:r>
            <a:r>
              <a:rPr lang="en-US" altLang="en-US" sz="2000" dirty="0">
                <a:cs typeface="Times New Roman" panose="02020603050405020304" pitchFamily="18" charset="0"/>
              </a:rPr>
              <a:t>comply with a judicial order or lawfully issued subpoena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Times New Roman" panose="02020603050405020304" pitchFamily="18" charset="0"/>
              </a:rPr>
              <a:t>Disclosure </a:t>
            </a:r>
            <a:r>
              <a:rPr lang="en-US" altLang="en-US" sz="2000" dirty="0">
                <a:cs typeface="Times New Roman" panose="02020603050405020304" pitchFamily="18" charset="0"/>
              </a:rPr>
              <a:t>for health/safety emergency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Times New Roman" panose="02020603050405020304" pitchFamily="18" charset="0"/>
              </a:rPr>
              <a:t>Disclosure </a:t>
            </a:r>
            <a:r>
              <a:rPr lang="en-US" altLang="en-US" sz="2000" dirty="0">
                <a:cs typeface="Times New Roman" panose="02020603050405020304" pitchFamily="18" charset="0"/>
              </a:rPr>
              <a:t>of Directory Information – note “N” release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requirement.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Times New Roman" panose="02020603050405020304" pitchFamily="18" charset="0"/>
              </a:rPr>
              <a:t>Disclosure </a:t>
            </a:r>
            <a:r>
              <a:rPr lang="en-US" altLang="en-US" sz="2000" dirty="0">
                <a:cs typeface="Times New Roman" panose="02020603050405020304" pitchFamily="18" charset="0"/>
              </a:rPr>
              <a:t>to the alleged victim, information from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disciplinary proceedings.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Times New Roman" panose="02020603050405020304" pitchFamily="18" charset="0"/>
              </a:rPr>
              <a:t>Disclosure </a:t>
            </a:r>
            <a:r>
              <a:rPr lang="en-US" altLang="en-US" sz="2000" dirty="0">
                <a:cs typeface="Times New Roman" panose="02020603050405020304" pitchFamily="18" charset="0"/>
              </a:rPr>
              <a:t>to parents of any student under the age of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21</a:t>
            </a:r>
            <a:r>
              <a:rPr lang="en-US" altLang="en-US" sz="2000" dirty="0">
                <a:cs typeface="Times New Roman" panose="02020603050405020304" pitchFamily="18" charset="0"/>
              </a:rPr>
              <a:t>, a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violation </a:t>
            </a:r>
            <a:r>
              <a:rPr lang="en-US" altLang="en-US" sz="2000" dirty="0">
                <a:cs typeface="Times New Roman" panose="02020603050405020304" pitchFamily="18" charset="0"/>
              </a:rPr>
              <a:t>of Federal, State, local or institutional laws/regulations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related </a:t>
            </a:r>
            <a:r>
              <a:rPr lang="en-US" altLang="en-US" sz="2000" dirty="0">
                <a:cs typeface="Times New Roman" panose="02020603050405020304" pitchFamily="18" charset="0"/>
              </a:rPr>
              <a:t>to substance abuse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Disclosure </a:t>
            </a:r>
            <a:r>
              <a:rPr lang="en-US" altLang="en-US" sz="2000" dirty="0"/>
              <a:t>to the student.</a:t>
            </a:r>
            <a:endParaRPr lang="en-US" alt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47407"/>
            <a:ext cx="86055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and Concurrent Enrollment</a:t>
            </a:r>
            <a:endParaRPr lang="en-US" altLang="en-US" sz="2000" b="1" dirty="0">
              <a:cs typeface="Times New Roman" panose="02020603050405020304" pitchFamily="18" charset="0"/>
            </a:endParaRPr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pic>
        <p:nvPicPr>
          <p:cNvPr id="6" name="Picture 5" descr="Posted by Roberta at 4:25 PM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86" y="1857598"/>
            <a:ext cx="3335669" cy="2501752"/>
          </a:xfrm>
          <a:prstGeom prst="rect">
            <a:avLst/>
          </a:prstGeom>
          <a:effectLst>
            <a:innerShdw blurRad="63500" dist="50800" dir="5400000">
              <a:schemeClr val="bg1">
                <a:lumMod val="65000"/>
                <a:alpha val="50000"/>
              </a:schemeClr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16956" y="1570455"/>
            <a:ext cx="55289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/>
              <a:t>1. FERPA applies regardless of where the course is taught</a:t>
            </a:r>
          </a:p>
          <a:p>
            <a:pPr marL="457200" indent="-457200">
              <a:buAutoNum type="arabicPeriod"/>
            </a:pPr>
            <a:endParaRPr lang="en-US" altLang="en-US" sz="2000" dirty="0"/>
          </a:p>
          <a:p>
            <a:r>
              <a:rPr lang="en-US" altLang="en-US" sz="2000" dirty="0"/>
              <a:t>2. </a:t>
            </a:r>
            <a:r>
              <a:rPr lang="en-US" altLang="en-US" sz="2000" dirty="0" smtClean="0"/>
              <a:t>FERPA applies even when a high school teacher is instructing the course in partnership with an IHE.</a:t>
            </a:r>
          </a:p>
          <a:p>
            <a:endParaRPr lang="en-US" altLang="en-US" sz="2000" dirty="0"/>
          </a:p>
          <a:p>
            <a:r>
              <a:rPr lang="en-US" altLang="en-US" sz="2000" dirty="0"/>
              <a:t>3. </a:t>
            </a:r>
            <a:r>
              <a:rPr lang="en-US" altLang="en-US" sz="2000" dirty="0" smtClean="0"/>
              <a:t>In general, for a student in higher education, releasing student records information is the student’s right- not that of the school district of parents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65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55156" y="1967355"/>
            <a:ext cx="7642653" cy="3444617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2800" u="sng" dirty="0"/>
              <a:t>SCENARIO ONE</a:t>
            </a:r>
          </a:p>
          <a:p>
            <a:pPr marL="0" indent="0">
              <a:buFontTx/>
              <a:buNone/>
            </a:pPr>
            <a:r>
              <a:rPr lang="en-US" altLang="en-US" sz="2800" dirty="0"/>
              <a:t>School district has </a:t>
            </a:r>
            <a:r>
              <a:rPr lang="en-US" altLang="en-US" sz="2800" dirty="0" smtClean="0"/>
              <a:t>an online </a:t>
            </a:r>
            <a:r>
              <a:rPr lang="en-US" altLang="en-US" sz="2800" dirty="0"/>
              <a:t>grade portal and provides access to parents. If the concurrent teacher enters grades into the portal – is this violation of FERPA?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14" y="217042"/>
            <a:ext cx="79925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FERPA at the High School</a:t>
            </a:r>
            <a:endParaRPr lang="en-US" sz="3300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3350" y="-300596"/>
            <a:ext cx="138564" cy="1154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3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528637" y="-242887"/>
            <a:ext cx="13856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 dirty="0"/>
          </a:p>
        </p:txBody>
      </p:sp>
    </p:spTree>
    <p:extLst>
      <p:ext uri="{BB962C8B-B14F-4D97-AF65-F5344CB8AC3E}">
        <p14:creationId xmlns:p14="http://schemas.microsoft.com/office/powerpoint/2010/main" val="40503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698</Words>
  <Application>Microsoft Office PowerPoint</Application>
  <PresentationFormat>On-screen Show (16:9)</PresentationFormat>
  <Paragraphs>131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Franklin Gothic Book</vt:lpstr>
      <vt:lpstr>Franklin Gothic Medium Cond</vt:lpstr>
      <vt:lpstr>Myriad Pro SemiCond</vt:lpstr>
      <vt:lpstr>Times New Roman</vt:lpstr>
      <vt:lpstr>Trajan Pro</vt:lpstr>
      <vt:lpstr>Tw Cen MT</vt:lpstr>
      <vt:lpstr>Wingdings</vt:lpstr>
      <vt:lpstr>Wingdings 2</vt:lpstr>
      <vt:lpstr>Office Theme</vt:lpstr>
      <vt:lpstr>Median</vt:lpstr>
      <vt:lpstr>PowerPoint Presentation</vt:lpstr>
      <vt:lpstr>Presenters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Mobley</dc:creator>
  <cp:lastModifiedBy>Jennie</cp:lastModifiedBy>
  <cp:revision>112</cp:revision>
  <dcterms:created xsi:type="dcterms:W3CDTF">2015-04-16T16:07:46Z</dcterms:created>
  <dcterms:modified xsi:type="dcterms:W3CDTF">2016-07-19T12:17:00Z</dcterms:modified>
</cp:coreProperties>
</file>