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62" r:id="rId3"/>
    <p:sldId id="264" r:id="rId4"/>
    <p:sldId id="269" r:id="rId5"/>
    <p:sldId id="311" r:id="rId6"/>
    <p:sldId id="312" r:id="rId7"/>
    <p:sldId id="313" r:id="rId8"/>
    <p:sldId id="314" r:id="rId9"/>
    <p:sldId id="302" r:id="rId10"/>
    <p:sldId id="315" r:id="rId11"/>
    <p:sldId id="316" r:id="rId12"/>
    <p:sldId id="303" r:id="rId13"/>
    <p:sldId id="317" r:id="rId14"/>
    <p:sldId id="318" r:id="rId15"/>
    <p:sldId id="319" r:id="rId16"/>
    <p:sldId id="297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C50"/>
    <a:srgbClr val="676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92" autoAdjust="0"/>
    <p:restoredTop sz="88343" autoAdjust="0"/>
  </p:normalViewPr>
  <p:slideViewPr>
    <p:cSldViewPr snapToGrid="0" snapToObjects="1">
      <p:cViewPr varScale="1">
        <p:scale>
          <a:sx n="32" d="100"/>
          <a:sy n="32" d="100"/>
        </p:scale>
        <p:origin x="794" y="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3C196-06AF-694A-B74D-19569225C43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EAB1E-7184-E44A-BE72-73C3ACDD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5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B1E-7184-E44A-BE72-73C3ACDDCE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00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07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09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44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8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1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73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39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3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37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50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977C-720D-46B0-A2BB-0F2886003A9A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3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9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4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674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5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6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4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4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8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6CF-5579-6840-8CFE-10B33423B04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6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2D6CF-5579-6840-8CFE-10B33423B04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018A-9440-934C-B7A6-7D6AB863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71450"/>
            <a:ext cx="8153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200151"/>
            <a:ext cx="81534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1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665A99B1-89FC-4761-B56B-852AE3F1D642}" type="datetimeFigureOut">
              <a:rPr lang="en-US" smtClean="0">
                <a:solidFill>
                  <a:srgbClr val="676A55"/>
                </a:solidFill>
              </a:rPr>
              <a:pPr defTabSz="685800">
                <a:defRPr/>
              </a:pPr>
              <a:t>9/20/2016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301"/>
            <a:ext cx="5421313" cy="273844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926306"/>
            <a:ext cx="9144000" cy="23931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59644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959644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6F3946B6-82C1-44C6-9E02-62B89981DD18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1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/>
        </a:defRPr>
      </a:lvl9pPr>
    </p:titleStyle>
    <p:bodyStyle>
      <a:lvl1pPr marL="239316" indent="-239316" algn="l" rtl="0" fontAlgn="base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204788" algn="l" rtl="0" fontAlgn="base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fontAlgn="base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fontAlgn="base">
        <a:spcBef>
          <a:spcPts val="3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fontAlgn="base">
        <a:spcBef>
          <a:spcPts val="3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8312"/>
            <a:ext cx="9143999" cy="32635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900" b="1" dirty="0" smtClean="0">
                <a:latin typeface="Franklin Gothic Medium Cond" panose="020B0606030402020204" pitchFamily="34" charset="0"/>
              </a:rPr>
              <a:t>Tackling Concurrent Enrollment </a:t>
            </a:r>
          </a:p>
          <a:p>
            <a:pPr marL="0" indent="0" algn="ctr">
              <a:buNone/>
            </a:pPr>
            <a:r>
              <a:rPr lang="en-US" sz="4900" b="1" dirty="0" smtClean="0">
                <a:latin typeface="Franklin Gothic Medium Cond" panose="020B0606030402020204" pitchFamily="34" charset="0"/>
              </a:rPr>
              <a:t>as a Small Program</a:t>
            </a:r>
          </a:p>
          <a:p>
            <a:pPr marL="0" indent="0" algn="ctr">
              <a:buNone/>
            </a:pPr>
            <a:r>
              <a:rPr lang="en-US" sz="3500" b="1" dirty="0" smtClean="0">
                <a:latin typeface="Franklin Gothic Medium Cond" panose="020B0606030402020204" pitchFamily="34" charset="0"/>
              </a:rPr>
              <a:t>Hosted by 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3500" b="1" dirty="0" smtClean="0">
                <a:latin typeface="Franklin Gothic Medium Cond" panose="020B0606030402020204" pitchFamily="34" charset="0"/>
              </a:rPr>
              <a:t>Minnesota Concurrent Enrollment Partnerships (</a:t>
            </a:r>
            <a:r>
              <a:rPr lang="en-US" sz="3500" b="1" dirty="0" err="1" smtClean="0">
                <a:latin typeface="Franklin Gothic Medium Cond" panose="020B0606030402020204" pitchFamily="34" charset="0"/>
              </a:rPr>
              <a:t>MnCEP</a:t>
            </a:r>
            <a:r>
              <a:rPr lang="en-US" sz="3500" b="1" dirty="0" smtClean="0">
                <a:latin typeface="Franklin Gothic Medium Cond" panose="020B0606030402020204" pitchFamily="34" charset="0"/>
              </a:rPr>
              <a:t>)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3500" b="1" dirty="0" smtClean="0">
                <a:latin typeface="Franklin Gothic Medium Cond" panose="020B0606030402020204" pitchFamily="34" charset="0"/>
              </a:rPr>
              <a:t>September 20, 2016</a:t>
            </a:r>
            <a:endParaRPr lang="en-US" sz="3500" b="1" dirty="0">
              <a:latin typeface="Franklin Gothic Medium Cond" panose="020B06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92279"/>
            <a:ext cx="7315200" cy="1185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7047" y="4582501"/>
            <a:ext cx="4259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6E63"/>
                </a:solidFill>
                <a:latin typeface="Myriad Pro SemiCond" panose="020B0503030403020204" pitchFamily="34" charset="0"/>
              </a:rPr>
              <a:t>advancing quality college courses in high school</a:t>
            </a:r>
            <a:endParaRPr lang="en-US" i="1" dirty="0">
              <a:solidFill>
                <a:srgbClr val="006E63"/>
              </a:solidFill>
              <a:latin typeface="Myriad Pro SemiCond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07269"/>
            <a:ext cx="86055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Sussex County Community College</a:t>
            </a:r>
          </a:p>
          <a:p>
            <a:pPr fontAlgn="base"/>
            <a:r>
              <a:rPr lang="en-US" altLang="en-US" sz="2000" b="1" dirty="0" smtClean="0">
                <a:cs typeface="Times New Roman" panose="02020603050405020304" pitchFamily="18" charset="0"/>
              </a:rPr>
              <a:t>Tips</a:t>
            </a:r>
            <a:endParaRPr lang="en-US" altLang="en-US" sz="2000" b="1" dirty="0"/>
          </a:p>
          <a:p>
            <a:pPr fontAlgn="base"/>
            <a:endParaRPr lang="en-US" sz="3300" b="1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07" y="815155"/>
            <a:ext cx="4850897" cy="402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47407"/>
            <a:ext cx="86055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College of the </a:t>
            </a:r>
            <a:r>
              <a:rPr lang="en-US" sz="3300" b="1" dirty="0" err="1" smtClean="0">
                <a:solidFill>
                  <a:schemeClr val="tx2"/>
                </a:solidFill>
                <a:latin typeface="+mj-lt"/>
                <a:cs typeface="Trajan Pro"/>
              </a:rPr>
              <a:t>Ouachitas</a:t>
            </a:r>
            <a:endParaRPr lang="en-US" sz="3300" b="1" dirty="0" smtClean="0">
              <a:solidFill>
                <a:schemeClr val="tx2"/>
              </a:solidFill>
              <a:latin typeface="+mj-lt"/>
              <a:cs typeface="Trajan Pro"/>
            </a:endParaRPr>
          </a:p>
          <a:p>
            <a:pPr fontAlgn="base"/>
            <a:r>
              <a:rPr lang="en-US" altLang="en-US" sz="2000" b="1" dirty="0" smtClean="0">
                <a:cs typeface="Times New Roman" panose="02020603050405020304" pitchFamily="18" charset="0"/>
              </a:rPr>
              <a:t>About Us…</a:t>
            </a:r>
            <a:endParaRPr lang="en-US" altLang="en-US" sz="2000" b="1" dirty="0"/>
          </a:p>
          <a:p>
            <a:pPr fontAlgn="base"/>
            <a:endParaRPr lang="en-US" sz="3300" b="1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958" y="1497957"/>
            <a:ext cx="87824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Origin:</a:t>
            </a:r>
          </a:p>
          <a:p>
            <a:r>
              <a:rPr lang="en-US" sz="2000" dirty="0" smtClean="0"/>
              <a:t>From </a:t>
            </a:r>
            <a:r>
              <a:rPr lang="en-US" sz="2000" dirty="0" smtClean="0"/>
              <a:t>1997 </a:t>
            </a:r>
            <a:r>
              <a:rPr lang="en-US" sz="2000" dirty="0" smtClean="0"/>
              <a:t>to now…</a:t>
            </a:r>
          </a:p>
          <a:p>
            <a:endParaRPr lang="en-US" sz="2000" dirty="0"/>
          </a:p>
          <a:p>
            <a:r>
              <a:rPr lang="en-US" sz="2800" b="1" dirty="0" smtClean="0"/>
              <a:t>The numbers: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7 High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240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12 CE Instructors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4 COTO Faculty Liaisons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54" y="1716705"/>
            <a:ext cx="5648498" cy="18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47407"/>
            <a:ext cx="86055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College of the </a:t>
            </a:r>
            <a:r>
              <a:rPr lang="en-US" sz="3300" b="1" dirty="0" err="1" smtClean="0">
                <a:solidFill>
                  <a:schemeClr val="tx2"/>
                </a:solidFill>
                <a:latin typeface="+mj-lt"/>
                <a:cs typeface="Trajan Pro"/>
              </a:rPr>
              <a:t>Ouachitas</a:t>
            </a:r>
            <a:endParaRPr lang="en-US" sz="3300" b="1" dirty="0" smtClean="0">
              <a:solidFill>
                <a:schemeClr val="tx2"/>
              </a:solidFill>
              <a:latin typeface="+mj-lt"/>
              <a:cs typeface="Trajan Pro"/>
            </a:endParaRPr>
          </a:p>
          <a:p>
            <a:pPr fontAlgn="base"/>
            <a:r>
              <a:rPr lang="en-US" altLang="en-US" sz="2000" b="1" dirty="0" smtClean="0">
                <a:cs typeface="Times New Roman" panose="02020603050405020304" pitchFamily="18" charset="0"/>
              </a:rPr>
              <a:t>Students and Classes</a:t>
            </a:r>
            <a:endParaRPr lang="en-US" altLang="en-US" sz="2000" b="1" dirty="0"/>
          </a:p>
          <a:p>
            <a:pPr fontAlgn="base"/>
            <a:endParaRPr lang="en-US" sz="3300" b="1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958" y="1497957"/>
            <a:ext cx="8888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Small, rural high schools with high-achieving and academic middle students.  Most common classes are Composition I &amp; II and College Algebra and Plane Trigonometry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514350" lvl="0" indent="-5143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chemeClr val="tx1"/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		CE Students presenting at COTO’s 2016 Academic Showcase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31" y="2698286"/>
            <a:ext cx="4101079" cy="230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47407"/>
            <a:ext cx="86055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College of the </a:t>
            </a:r>
            <a:r>
              <a:rPr lang="en-US" sz="3300" b="1" dirty="0" err="1" smtClean="0">
                <a:solidFill>
                  <a:schemeClr val="tx2"/>
                </a:solidFill>
                <a:latin typeface="+mj-lt"/>
                <a:cs typeface="Trajan Pro"/>
              </a:rPr>
              <a:t>Ouachitas</a:t>
            </a:r>
            <a:endParaRPr lang="en-US" sz="3300" b="1" dirty="0" smtClean="0">
              <a:solidFill>
                <a:schemeClr val="tx2"/>
              </a:solidFill>
              <a:latin typeface="+mj-lt"/>
              <a:cs typeface="Trajan Pro"/>
            </a:endParaRPr>
          </a:p>
          <a:p>
            <a:pPr fontAlgn="base"/>
            <a:r>
              <a:rPr lang="en-US" altLang="en-US" sz="2000" b="1" dirty="0" smtClean="0">
                <a:cs typeface="Times New Roman" panose="02020603050405020304" pitchFamily="18" charset="0"/>
              </a:rPr>
              <a:t>Suggestions</a:t>
            </a:r>
            <a:endParaRPr lang="en-US" altLang="en-US" sz="2000" b="1" dirty="0"/>
          </a:p>
          <a:p>
            <a:pPr fontAlgn="base"/>
            <a:endParaRPr lang="en-US" sz="3300" b="1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959" y="1642321"/>
            <a:ext cx="578411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Keep your eye on the BIG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Foster good working relationships with key constituencies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an Action Plan and </a:t>
            </a:r>
            <a:r>
              <a:rPr lang="en-US" dirty="0" smtClean="0"/>
              <a:t>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sz="2400" b="1" dirty="0"/>
              <a:t>BUT, the devil is in the details…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a system/checklist for all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up 17 folders (one for each standard – electronic or paper) </a:t>
            </a:r>
            <a:endParaRPr lang="en-US" sz="2000" dirty="0"/>
          </a:p>
          <a:p>
            <a:r>
              <a:rPr lang="en-US" sz="2000" dirty="0"/>
              <a:t>	</a:t>
            </a:r>
          </a:p>
          <a:p>
            <a:pPr lvl="0">
              <a:buClr>
                <a:schemeClr val="tx1"/>
              </a:buClr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3839">
            <a:off x="5580499" y="1893049"/>
            <a:ext cx="3167113" cy="228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47407"/>
            <a:ext cx="86055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College of the </a:t>
            </a:r>
            <a:r>
              <a:rPr lang="en-US" sz="3300" b="1" dirty="0" err="1" smtClean="0">
                <a:solidFill>
                  <a:schemeClr val="tx2"/>
                </a:solidFill>
                <a:latin typeface="+mj-lt"/>
                <a:cs typeface="Trajan Pro"/>
              </a:rPr>
              <a:t>Ouachitas</a:t>
            </a:r>
            <a:endParaRPr lang="en-US" sz="3300" b="1" dirty="0" smtClean="0">
              <a:solidFill>
                <a:schemeClr val="tx2"/>
              </a:solidFill>
              <a:latin typeface="+mj-lt"/>
              <a:cs typeface="Trajan Pro"/>
            </a:endParaRPr>
          </a:p>
          <a:p>
            <a:pPr fontAlgn="base"/>
            <a:r>
              <a:rPr lang="en-US" altLang="en-US" sz="2000" b="1" dirty="0" smtClean="0">
                <a:cs typeface="Times New Roman" panose="02020603050405020304" pitchFamily="18" charset="0"/>
              </a:rPr>
              <a:t>How we do it…</a:t>
            </a:r>
            <a:endParaRPr lang="en-US" altLang="en-US" sz="2000" b="1" dirty="0"/>
          </a:p>
          <a:p>
            <a:pPr fontAlgn="base"/>
            <a:endParaRPr lang="en-US" sz="3300" b="1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959" y="1642321"/>
            <a:ext cx="884628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All of COTO’s high schools are within a 30-mile radius of the College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Orientation – New CEP Instructors come to campus and meet with the CE Coordinator and their Faculty Liaison.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Professional Development – All CEP Instructors are expected to attend an annual dinner that includes a three hours discipline-specific breakout session.  ($50 stipend)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Evaluations – Faculty Liaisons, who receive a small stipend to serve, conduct student evaluations during their site visits or the CE Coordinator does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Registration – Part-time Student Affairs Counselor travels to high schools for placement testing and registration as needed.</a:t>
            </a:r>
          </a:p>
          <a:p>
            <a:r>
              <a:rPr lang="en-US" sz="2000" dirty="0"/>
              <a:t>	</a:t>
            </a:r>
          </a:p>
          <a:p>
            <a:pPr lvl="0">
              <a:buClr>
                <a:schemeClr val="tx1"/>
              </a:buClr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สรรหามาถาม (รวมคำถาม) EingPranEve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25" y="248332"/>
            <a:ext cx="5486400" cy="39547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488" y="1481709"/>
            <a:ext cx="3718437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Future </a:t>
            </a:r>
            <a:r>
              <a:rPr lang="en-US" b="1" dirty="0" smtClean="0"/>
              <a:t>NACEP Events</a:t>
            </a:r>
            <a:r>
              <a:rPr lang="en-US" dirty="0" smtClean="0"/>
              <a:t>: </a:t>
            </a:r>
            <a:endParaRPr lang="en-US" dirty="0"/>
          </a:p>
          <a:p>
            <a:endParaRPr lang="en-US" dirty="0"/>
          </a:p>
          <a:p>
            <a:r>
              <a:rPr lang="en-US" b="1" dirty="0" smtClean="0">
                <a:solidFill>
                  <a:srgbClr val="0C5C50"/>
                </a:solidFill>
              </a:rPr>
              <a:t>October 4</a:t>
            </a:r>
            <a:r>
              <a:rPr lang="en-US" b="1" baseline="30000" dirty="0" smtClean="0">
                <a:solidFill>
                  <a:srgbClr val="0C5C50"/>
                </a:solidFill>
              </a:rPr>
              <a:t>th</a:t>
            </a:r>
            <a:r>
              <a:rPr lang="en-US" b="1" dirty="0" smtClean="0">
                <a:solidFill>
                  <a:srgbClr val="0C5C50"/>
                </a:solidFill>
              </a:rPr>
              <a:t>- </a:t>
            </a:r>
            <a:r>
              <a:rPr lang="en-US" dirty="0" smtClean="0"/>
              <a:t>Perkins in </a:t>
            </a:r>
            <a:r>
              <a:rPr lang="en-US" dirty="0" err="1" smtClean="0"/>
              <a:t>Practice:What</a:t>
            </a:r>
            <a:r>
              <a:rPr lang="en-US" dirty="0" smtClean="0"/>
              <a:t> is working (and not) in CTE-focused concurrent enrollment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C5C50"/>
                </a:solidFill>
              </a:rPr>
              <a:t>October 16-18</a:t>
            </a:r>
            <a:r>
              <a:rPr lang="en-US" b="1" baseline="30000" dirty="0" smtClean="0">
                <a:solidFill>
                  <a:srgbClr val="0C5C50"/>
                </a:solidFill>
              </a:rPr>
              <a:t>th</a:t>
            </a:r>
            <a:r>
              <a:rPr lang="en-US" b="1" dirty="0" smtClean="0">
                <a:solidFill>
                  <a:srgbClr val="0C5C50"/>
                </a:solidFill>
              </a:rPr>
              <a:t>- </a:t>
            </a:r>
            <a:r>
              <a:rPr lang="en-US" dirty="0" smtClean="0"/>
              <a:t>NACEP National Conference</a:t>
            </a:r>
          </a:p>
          <a:p>
            <a:endParaRPr lang="en-US" dirty="0"/>
          </a:p>
          <a:p>
            <a:r>
              <a:rPr lang="en-US" b="1" smtClean="0">
                <a:solidFill>
                  <a:srgbClr val="0C5C50"/>
                </a:solidFill>
              </a:rPr>
              <a:t>November 29</a:t>
            </a:r>
            <a:r>
              <a:rPr lang="en-US" b="1" baseline="30000" smtClean="0">
                <a:solidFill>
                  <a:srgbClr val="0C5C50"/>
                </a:solidFill>
              </a:rPr>
              <a:t>th</a:t>
            </a:r>
            <a:r>
              <a:rPr lang="en-US" smtClean="0"/>
              <a:t>: </a:t>
            </a:r>
            <a:r>
              <a:rPr lang="en-US" dirty="0" smtClean="0"/>
              <a:t>Standards 101 Webinar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04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2223" y="362561"/>
            <a:ext cx="3092450" cy="762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676A55"/>
                </a:solidFill>
                <a:latin typeface="Franklin Gothic Book" panose="020B0503020102020204" pitchFamily="34" charset="0"/>
              </a:rPr>
              <a:t>Presenters</a:t>
            </a:r>
            <a:endParaRPr lang="en-US" b="1" dirty="0">
              <a:solidFill>
                <a:srgbClr val="676A55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53" y="3637898"/>
            <a:ext cx="1371253" cy="1391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03498" y="1400867"/>
            <a:ext cx="6136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Franklin Gothic Book" panose="020B0503020102020204" pitchFamily="34" charset="0"/>
              </a:rPr>
              <a:t>Kelley McClure-</a:t>
            </a:r>
            <a:r>
              <a:rPr lang="en-US" sz="1200" b="1" dirty="0" err="1" smtClean="0">
                <a:latin typeface="Franklin Gothic Book" panose="020B0503020102020204" pitchFamily="34" charset="0"/>
              </a:rPr>
              <a:t>Mork</a:t>
            </a:r>
            <a:r>
              <a:rPr lang="en-US" sz="1200" b="1" dirty="0" smtClean="0">
                <a:latin typeface="Franklin Gothic Book" panose="020B0503020102020204" pitchFamily="34" charset="0"/>
              </a:rPr>
              <a:t>, </a:t>
            </a:r>
            <a:r>
              <a:rPr lang="en-US" sz="1200" b="1" dirty="0" err="1" smtClean="0">
                <a:latin typeface="Franklin Gothic Book" panose="020B0503020102020204" pitchFamily="34" charset="0"/>
              </a:rPr>
              <a:t>Ridgewater</a:t>
            </a:r>
            <a:r>
              <a:rPr lang="en-US" sz="1200" b="1" dirty="0" smtClean="0">
                <a:latin typeface="Franklin Gothic Book" panose="020B0503020102020204" pitchFamily="34" charset="0"/>
              </a:rPr>
              <a:t> College (MN)</a:t>
            </a:r>
          </a:p>
          <a:p>
            <a:pPr algn="r"/>
            <a:r>
              <a:rPr lang="en-US" sz="1200" dirty="0">
                <a:solidFill>
                  <a:srgbClr val="000000"/>
                </a:solidFill>
              </a:rPr>
              <a:t>She is the</a:t>
            </a:r>
            <a:r>
              <a:rPr lang="en-US" sz="1200" dirty="0"/>
              <a:t> Special Projects Coordinator. She has been in various roles from Residence Life, New Student Orientation, Faculty, Academic Advising, and everything in between.  She holds a Bachelors from the University of North Dakota and a Masters from Murray State University</a:t>
            </a:r>
            <a:r>
              <a:rPr lang="en-US" sz="1200" dirty="0" smtClean="0">
                <a:solidFill>
                  <a:srgbClr val="333333"/>
                </a:solidFill>
              </a:rPr>
              <a:t>. </a:t>
            </a:r>
            <a:endParaRPr lang="en-US" sz="1200" b="1" dirty="0">
              <a:latin typeface="Franklin Gothic Book" panose="020B0503020102020204" pitchFamily="34" charset="0"/>
            </a:endParaRPr>
          </a:p>
          <a:p>
            <a:pPr algn="r"/>
            <a:r>
              <a:rPr lang="en-US" sz="12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endParaRPr lang="en-US" sz="120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5013" y="3962617"/>
            <a:ext cx="5724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Franklin Gothic Book" panose="020B0503020102020204" pitchFamily="34" charset="0"/>
              </a:rPr>
              <a:t>Terri </a:t>
            </a:r>
            <a:r>
              <a:rPr lang="en-US" sz="1200" b="1" dirty="0" err="1">
                <a:latin typeface="Franklin Gothic Book" panose="020B0503020102020204" pitchFamily="34" charset="0"/>
              </a:rPr>
              <a:t>Colananni</a:t>
            </a:r>
            <a:r>
              <a:rPr lang="en-US" sz="1200" b="1" dirty="0">
                <a:latin typeface="Franklin Gothic Book" panose="020B0503020102020204" pitchFamily="34" charset="0"/>
              </a:rPr>
              <a:t>, College of the </a:t>
            </a:r>
            <a:r>
              <a:rPr lang="en-US" sz="1200" b="1" dirty="0" err="1" smtClean="0">
                <a:latin typeface="Franklin Gothic Book" panose="020B0503020102020204" pitchFamily="34" charset="0"/>
              </a:rPr>
              <a:t>Ouachitas</a:t>
            </a:r>
            <a:r>
              <a:rPr lang="en-US" sz="1200" b="1" dirty="0" smtClean="0">
                <a:latin typeface="Franklin Gothic Book" panose="020B0503020102020204" pitchFamily="34" charset="0"/>
              </a:rPr>
              <a:t> (AR)</a:t>
            </a:r>
            <a:endParaRPr lang="en-US" sz="1200" b="1" dirty="0">
              <a:latin typeface="Franklin Gothic Book" panose="020B0503020102020204" pitchFamily="34" charset="0"/>
            </a:endParaRPr>
          </a:p>
          <a:p>
            <a:pPr algn="r"/>
            <a:r>
              <a:rPr lang="en-US" sz="1200" dirty="0" smtClean="0"/>
              <a:t>Terri serves as the Concurrent Enrollment Coordinator since May 2014</a:t>
            </a:r>
            <a:r>
              <a:rPr lang="en-US" sz="1200" dirty="0"/>
              <a:t>. </a:t>
            </a:r>
            <a:r>
              <a:rPr lang="en-US" sz="1200" dirty="0" smtClean="0"/>
              <a:t>She has a </a:t>
            </a:r>
            <a:r>
              <a:rPr lang="en-US" sz="1200" dirty="0"/>
              <a:t>BSE and an MSE in mathematics and was hired to teach math in 1990.  </a:t>
            </a:r>
            <a:r>
              <a:rPr lang="en-US" sz="1200" dirty="0" smtClean="0"/>
              <a:t>She </a:t>
            </a:r>
            <a:r>
              <a:rPr lang="en-US" sz="1200" dirty="0"/>
              <a:t>led the College’s concurrent enrollment program from its inception in 1997 through 2004 which was prior to COTO’s NACEP affiliation.</a:t>
            </a:r>
            <a:endParaRPr lang="en-US" sz="1200" b="1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47" y="1249117"/>
            <a:ext cx="1326408" cy="1536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3" y="2433765"/>
            <a:ext cx="1095910" cy="1528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328965" y="2589409"/>
            <a:ext cx="6054739" cy="1265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Kathleen </a:t>
            </a:r>
            <a:r>
              <a:rPr lang="en-US" sz="1200" b="1" dirty="0" err="1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Carr</a:t>
            </a:r>
            <a:r>
              <a:rPr lang="en-US" sz="12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, Sussex County Community College (NJ)</a:t>
            </a:r>
            <a:endParaRPr lang="en-US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Kathleen is the Assistant Director of Testing Services and Academic Outreach.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She has been a member of the </a:t>
            </a: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College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Community </a:t>
            </a: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fifteen years and oversees many school initiatives.  She also teaches Developmental </a:t>
            </a: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English. She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possesses a BA in English and a Masters Degree in Education Administration.  CEP is a new initiative which she hopes to expand in the upcoming years.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24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07269"/>
            <a:ext cx="86055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err="1" smtClean="0">
                <a:solidFill>
                  <a:schemeClr val="tx2"/>
                </a:solidFill>
                <a:latin typeface="+mj-lt"/>
                <a:cs typeface="Trajan Pro"/>
              </a:rPr>
              <a:t>Ridgewater</a:t>
            </a:r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 College</a:t>
            </a:r>
          </a:p>
          <a:p>
            <a:pPr fontAlgn="base"/>
            <a:r>
              <a:rPr lang="en-US" altLang="en-US" sz="2000" b="1" dirty="0" smtClean="0">
                <a:cs typeface="Times New Roman" panose="02020603050405020304" pitchFamily="18" charset="0"/>
              </a:rPr>
              <a:t>About the Program</a:t>
            </a:r>
            <a:endParaRPr lang="en-US" altLang="en-US" sz="2000" b="1" dirty="0"/>
          </a:p>
          <a:p>
            <a:pPr fontAlgn="base"/>
            <a:endParaRPr lang="en-US" sz="3300" b="1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81" y="1480959"/>
            <a:ext cx="87998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numbers: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high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 teachers (1 teacher works with 3 high schools)—we haven’t had a new HS teacher since 2014.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Subject areas include:  Agriculture, Biology, English, Marketing &amp; Sales Management, Nursing Assistant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schools are throughout West Central Minnesota in rural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117 unduplicated headcount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Program started in 2006 offering </a:t>
            </a:r>
            <a:r>
              <a:rPr lang="en-US" dirty="0" smtClean="0"/>
              <a:t>one </a:t>
            </a:r>
            <a:r>
              <a:rPr lang="en-US" dirty="0"/>
              <a:t>course—English Comp I</a:t>
            </a:r>
          </a:p>
          <a:p>
            <a:r>
              <a:rPr lang="en-US" dirty="0"/>
              <a:t>Accredited by NACEP in May 2013.  At time of application:  3 teachers at 2 high schools. </a:t>
            </a:r>
          </a:p>
          <a:p>
            <a:r>
              <a:rPr lang="en-US" dirty="0"/>
              <a:t> </a:t>
            </a:r>
          </a:p>
          <a:p>
            <a:r>
              <a:rPr lang="en-US" altLang="en-US" sz="1600" dirty="0" smtClean="0">
                <a:cs typeface="Times New Roman" panose="02020603050405020304" pitchFamily="18" charset="0"/>
              </a:rPr>
              <a:t>.</a:t>
            </a:r>
            <a:endParaRPr lang="en-US" altLang="en-US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07269"/>
            <a:ext cx="86055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err="1" smtClean="0">
                <a:solidFill>
                  <a:schemeClr val="tx2"/>
                </a:solidFill>
                <a:latin typeface="+mj-lt"/>
                <a:cs typeface="Trajan Pro"/>
              </a:rPr>
              <a:t>Ridgewater</a:t>
            </a:r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 College</a:t>
            </a:r>
          </a:p>
          <a:p>
            <a:pPr fontAlgn="base"/>
            <a:r>
              <a:rPr lang="en-US" altLang="en-US" sz="2000" b="1" dirty="0" smtClean="0">
                <a:cs typeface="Times New Roman" panose="02020603050405020304" pitchFamily="18" charset="0"/>
              </a:rPr>
              <a:t>Challenges</a:t>
            </a:r>
            <a:endParaRPr lang="en-US" altLang="en-US" sz="2000" b="1" dirty="0"/>
          </a:p>
          <a:p>
            <a:pPr fontAlgn="base"/>
            <a:endParaRPr lang="en-US" sz="3300" b="1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81" y="1942624"/>
            <a:ext cx="37251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Small isn’t a challenge….a huge </a:t>
            </a:r>
            <a:r>
              <a:rPr lang="en-US" sz="2400" b="1" i="1" dirty="0"/>
              <a:t>advantage.</a:t>
            </a:r>
            <a:endParaRPr lang="en-US" sz="2400" b="1" dirty="0"/>
          </a:p>
          <a:p>
            <a:r>
              <a:rPr lang="en-US" dirty="0" smtClean="0"/>
              <a:t> </a:t>
            </a:r>
          </a:p>
          <a:p>
            <a:r>
              <a:rPr lang="en-US" sz="2400" b="1" dirty="0" smtClean="0"/>
              <a:t>Frustrations?  Of course!  </a:t>
            </a:r>
          </a:p>
          <a:p>
            <a:pPr lvl="0"/>
            <a:r>
              <a:rPr lang="en-US" dirty="0" smtClean="0"/>
              <a:t>They’re </a:t>
            </a:r>
            <a:r>
              <a:rPr lang="en-US" dirty="0"/>
              <a:t>the same challenges that other schools in the state of Minnesota face regardless of size and location.  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altLang="en-US" sz="1600" dirty="0">
              <a:cs typeface="Times New Roman" panose="02020603050405020304" pitchFamily="18" charset="0"/>
            </a:endParaRPr>
          </a:p>
        </p:txBody>
      </p:sp>
      <p:pic>
        <p:nvPicPr>
          <p:cNvPr id="2" name="Picture 1" descr="try not to whine... much.: February 20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08" y="1523041"/>
            <a:ext cx="2604866" cy="270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07269"/>
            <a:ext cx="86055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err="1" smtClean="0">
                <a:solidFill>
                  <a:schemeClr val="tx2"/>
                </a:solidFill>
                <a:latin typeface="+mj-lt"/>
                <a:cs typeface="Trajan Pro"/>
              </a:rPr>
              <a:t>Ridgewater</a:t>
            </a:r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 College</a:t>
            </a:r>
          </a:p>
          <a:p>
            <a:pPr fontAlgn="base"/>
            <a:r>
              <a:rPr lang="en-US" altLang="en-US" sz="2000" b="1" dirty="0" smtClean="0">
                <a:cs typeface="Times New Roman" panose="02020603050405020304" pitchFamily="18" charset="0"/>
              </a:rPr>
              <a:t>Tips and Tricks</a:t>
            </a:r>
            <a:endParaRPr lang="en-US" altLang="en-US" sz="2000" b="1" dirty="0"/>
          </a:p>
          <a:p>
            <a:pPr fontAlgn="base"/>
            <a:endParaRPr lang="en-US" sz="3300" b="1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80" y="1676810"/>
            <a:ext cx="820147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Being small allows you to have personable customer service to parents &amp; high </a:t>
            </a:r>
            <a:r>
              <a:rPr lang="en-US" sz="2400" dirty="0" smtClean="0"/>
              <a:t>schools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Find a way to document/track other than a spread </a:t>
            </a:r>
            <a:r>
              <a:rPr lang="en-US" sz="2400" dirty="0" smtClean="0"/>
              <a:t>sheet</a:t>
            </a:r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Implement the 17 standards for accreditation from day 1. </a:t>
            </a:r>
            <a:r>
              <a:rPr lang="en-US" sz="2400" dirty="0" smtClean="0"/>
              <a:t>Just </a:t>
            </a:r>
            <a:r>
              <a:rPr lang="en-US" sz="2400" dirty="0"/>
              <a:t>because you’re small doesn’t mean you can’t be accredited.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altLang="en-US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07269"/>
            <a:ext cx="86055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err="1" smtClean="0">
                <a:solidFill>
                  <a:schemeClr val="tx2"/>
                </a:solidFill>
                <a:latin typeface="+mj-lt"/>
                <a:cs typeface="Trajan Pro"/>
              </a:rPr>
              <a:t>Ridgewater</a:t>
            </a:r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 College</a:t>
            </a:r>
          </a:p>
          <a:p>
            <a:pPr fontAlgn="base"/>
            <a:r>
              <a:rPr lang="en-US" altLang="en-US" sz="2000" b="1" dirty="0" smtClean="0">
                <a:cs typeface="Times New Roman" panose="02020603050405020304" pitchFamily="18" charset="0"/>
              </a:rPr>
              <a:t>How do we do…</a:t>
            </a:r>
            <a:endParaRPr lang="en-US" altLang="en-US" sz="2000" b="1" dirty="0"/>
          </a:p>
          <a:p>
            <a:pPr fontAlgn="base"/>
            <a:endParaRPr lang="en-US" sz="3300" b="1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80" y="1432262"/>
            <a:ext cx="883942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Professional Development</a:t>
            </a:r>
            <a:r>
              <a:rPr lang="en-US" dirty="0"/>
              <a:t>: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Joint professional development day that includes 1:1 time with their mentor for the discipline specific requirement.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Certificate of Participation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We do not provide stipends or mileage reimbursement, but we do offer lunch!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Training/Orientation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Two tier approach—part 1 is online, part 2 is with mentor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Registrations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 work with high schools to collect applications/transcripts/test scores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They send to me and I double check them before sending them over to registration.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altLang="en-US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0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07269"/>
            <a:ext cx="86055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err="1" smtClean="0">
                <a:solidFill>
                  <a:schemeClr val="tx2"/>
                </a:solidFill>
                <a:latin typeface="+mj-lt"/>
                <a:cs typeface="Trajan Pro"/>
              </a:rPr>
              <a:t>Ridgewater</a:t>
            </a:r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 College</a:t>
            </a:r>
          </a:p>
          <a:p>
            <a:pPr fontAlgn="base"/>
            <a:r>
              <a:rPr lang="en-US" altLang="en-US" sz="2000" b="1" dirty="0" smtClean="0">
                <a:cs typeface="Times New Roman" panose="02020603050405020304" pitchFamily="18" charset="0"/>
              </a:rPr>
              <a:t>How do we do…</a:t>
            </a:r>
            <a:endParaRPr lang="en-US" altLang="en-US" sz="2000" b="1" dirty="0"/>
          </a:p>
          <a:p>
            <a:pPr fontAlgn="base"/>
            <a:endParaRPr lang="en-US" sz="3300" b="1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981" y="1432262"/>
            <a:ext cx="398035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Evaluations</a:t>
            </a:r>
            <a:r>
              <a:rPr lang="en-US" dirty="0"/>
              <a:t>: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Survey Monkey &amp; Paper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Include their high school instructor on the letter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We tweak the survey, adding specific high school courses (screen shot below)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We don’t have an Office of Institutional Research anymore, so having it evaluated by someone other than me has been a challenge at our college.  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altLang="en-US" sz="1600" dirty="0"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47" y="1683171"/>
            <a:ext cx="4067175" cy="3010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3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07269"/>
            <a:ext cx="86055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Sussex County Community College</a:t>
            </a:r>
          </a:p>
          <a:p>
            <a:pPr fontAlgn="base"/>
            <a:r>
              <a:rPr lang="en-US" altLang="en-US" sz="2000" b="1" dirty="0" smtClean="0">
                <a:cs typeface="Times New Roman" panose="02020603050405020304" pitchFamily="18" charset="0"/>
              </a:rPr>
              <a:t>Overview</a:t>
            </a:r>
            <a:endParaRPr lang="en-US" altLang="en-US" sz="2000" b="1" dirty="0"/>
          </a:p>
          <a:p>
            <a:pPr fontAlgn="base"/>
            <a:endParaRPr lang="en-US" sz="3300" b="1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773" y="2020379"/>
            <a:ext cx="3710762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b="1" dirty="0" smtClean="0">
                <a:cs typeface="Times New Roman" panose="02020603050405020304" pitchFamily="18" charset="0"/>
              </a:rPr>
              <a:t>Students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Our student population consists of Juniors and Seniors from the surrounding high schools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numbers: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10 high schools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Approximately 400 students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58 instructors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altLang="en-US" sz="2000" dirty="0"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thepeakspetnanny.com/wp-content/uploads/2012/03/316px-Map_of_New_Jersey_highlighting_Sussex_County.svg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31" y="1224268"/>
            <a:ext cx="2254234" cy="38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65" y="2490442"/>
            <a:ext cx="1967023" cy="12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07269"/>
            <a:ext cx="86055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US" sz="3300" b="1" dirty="0" smtClean="0">
                <a:solidFill>
                  <a:schemeClr val="tx2"/>
                </a:solidFill>
                <a:latin typeface="+mj-lt"/>
                <a:cs typeface="Trajan Pro"/>
              </a:rPr>
              <a:t>Sussex County Community College</a:t>
            </a:r>
          </a:p>
          <a:p>
            <a:pPr fontAlgn="base"/>
            <a:r>
              <a:rPr lang="en-US" altLang="en-US" sz="2000" b="1" dirty="0" smtClean="0">
                <a:cs typeface="Times New Roman" panose="02020603050405020304" pitchFamily="18" charset="0"/>
              </a:rPr>
              <a:t>Changes and Challenges</a:t>
            </a:r>
            <a:endParaRPr lang="en-US" altLang="en-US" sz="2000" b="1" dirty="0"/>
          </a:p>
          <a:p>
            <a:pPr fontAlgn="base"/>
            <a:endParaRPr lang="en-US" sz="3300" b="1" dirty="0">
              <a:solidFill>
                <a:schemeClr val="tx2"/>
              </a:solidFill>
              <a:latin typeface="+mj-lt"/>
              <a:cs typeface="Trajan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9730" y="1533867"/>
            <a:ext cx="822273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Biggest Challenge: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Declining </a:t>
            </a:r>
            <a:r>
              <a:rPr lang="en-US" sz="2400" dirty="0"/>
              <a:t>enrollment in the county’s high </a:t>
            </a:r>
            <a:r>
              <a:rPr lang="en-US" sz="2400" dirty="0" smtClean="0"/>
              <a:t>schools</a:t>
            </a:r>
          </a:p>
          <a:p>
            <a:endParaRPr lang="en-US" sz="2400" dirty="0" smtClean="0"/>
          </a:p>
          <a:p>
            <a:r>
              <a:rPr lang="en-US" sz="2400" b="1" dirty="0" smtClean="0"/>
              <a:t>Changes to meet challenges: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Good </a:t>
            </a:r>
            <a:r>
              <a:rPr lang="en-US" sz="2400" dirty="0"/>
              <a:t>outreach practices and additional courses have increased enrollment numbers.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Additional courses such as Agriculture, Welding, Cosmetology and Automotive make our program more attractive to all students</a:t>
            </a:r>
          </a:p>
          <a:p>
            <a:pPr>
              <a:lnSpc>
                <a:spcPct val="80000"/>
              </a:lnSpc>
            </a:pPr>
            <a:endParaRPr lang="en-US" alt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di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ustom 1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773</Words>
  <Application>Microsoft Office PowerPoint</Application>
  <PresentationFormat>On-screen Show (16:9)</PresentationFormat>
  <Paragraphs>142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Franklin Gothic Book</vt:lpstr>
      <vt:lpstr>Franklin Gothic Medium Cond</vt:lpstr>
      <vt:lpstr>Myriad Pro SemiCond</vt:lpstr>
      <vt:lpstr>Times New Roman</vt:lpstr>
      <vt:lpstr>Trajan Pro</vt:lpstr>
      <vt:lpstr>Tw Cen MT</vt:lpstr>
      <vt:lpstr>Wingdings</vt:lpstr>
      <vt:lpstr>Wingdings 2</vt:lpstr>
      <vt:lpstr>Office Theme</vt:lpstr>
      <vt:lpstr>Median</vt:lpstr>
      <vt:lpstr>PowerPoint Presentation</vt:lpstr>
      <vt:lpstr>Presenters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Mobley</dc:creator>
  <cp:lastModifiedBy>Jennie</cp:lastModifiedBy>
  <cp:revision>129</cp:revision>
  <dcterms:created xsi:type="dcterms:W3CDTF">2015-04-16T16:07:46Z</dcterms:created>
  <dcterms:modified xsi:type="dcterms:W3CDTF">2016-09-20T12:51:15Z</dcterms:modified>
</cp:coreProperties>
</file>