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3" r:id="rId6"/>
    <p:sldId id="264" r:id="rId7"/>
    <p:sldId id="258" r:id="rId8"/>
    <p:sldId id="259" r:id="rId9"/>
    <p:sldId id="260" r:id="rId10"/>
    <p:sldId id="267" r:id="rId11"/>
    <p:sldId id="268"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59787-255D-4CA5-BF1E-35129BC561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9DA605-94C0-4DCE-8073-D936E48021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114C88-E7F8-4838-8CE4-AA31FCC1664D}"/>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5" name="Footer Placeholder 4">
            <a:extLst>
              <a:ext uri="{FF2B5EF4-FFF2-40B4-BE49-F238E27FC236}">
                <a16:creationId xmlns:a16="http://schemas.microsoft.com/office/drawing/2014/main" id="{EC2B0E44-F1A7-4CE8-81DA-F6B3856C5B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A49716-B165-4005-A956-E4AF5BC63F88}"/>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19535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A958-C0BC-4E4B-9486-DBF503FA2F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225395-A550-482A-A1DE-9D6732E8657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851355-3967-4AED-9E64-435FAAEE9C11}"/>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5" name="Footer Placeholder 4">
            <a:extLst>
              <a:ext uri="{FF2B5EF4-FFF2-40B4-BE49-F238E27FC236}">
                <a16:creationId xmlns:a16="http://schemas.microsoft.com/office/drawing/2014/main" id="{8CC3C36A-3DB3-46FB-868E-E35229E7DF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78F42-1A86-4B09-ADFA-EBA0ECDE1D23}"/>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3852237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1F55A2-4058-4E47-AAC2-49A7A1AA6D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A78EA1-E7A2-4DC6-9A1B-51F5DFCFF09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04B8A-BCCC-4770-AFE2-FA07040811AD}"/>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5" name="Footer Placeholder 4">
            <a:extLst>
              <a:ext uri="{FF2B5EF4-FFF2-40B4-BE49-F238E27FC236}">
                <a16:creationId xmlns:a16="http://schemas.microsoft.com/office/drawing/2014/main" id="{E7AE4A72-E93B-482D-8681-FF6529DB3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FD2521-5F5B-4E98-853B-FF5292A1565F}"/>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425456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8A4EA-BD91-4002-AAE0-888B75449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63E618-B2D7-417B-92E0-023E2E439D6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69E5E-ED77-4A10-BD82-1698846F00A9}"/>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5" name="Footer Placeholder 4">
            <a:extLst>
              <a:ext uri="{FF2B5EF4-FFF2-40B4-BE49-F238E27FC236}">
                <a16:creationId xmlns:a16="http://schemas.microsoft.com/office/drawing/2014/main" id="{262C9E56-D19A-44F1-BD7B-90B8398ED3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55CDB-F207-4546-95BE-A64519FE1400}"/>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218010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C782-BFE8-4F97-9E48-254814C87B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2E2A88-67F0-435B-9674-B904E9BCEE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EEA9334-B39F-49DA-9F39-57F5D0CC6055}"/>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5" name="Footer Placeholder 4">
            <a:extLst>
              <a:ext uri="{FF2B5EF4-FFF2-40B4-BE49-F238E27FC236}">
                <a16:creationId xmlns:a16="http://schemas.microsoft.com/office/drawing/2014/main" id="{33D36A80-D9E8-42DE-BC9A-DEFC021801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4AD8C-E024-493F-BF6F-CCB11D3E9D3C}"/>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1043882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F449D-D8FB-457C-B6C8-6A6E037084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982BD0-B5BF-4153-B830-F3265DDF87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1B6FAB-FE7C-4B26-85C7-7C1E538917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CF126B-24B7-4B5A-BF90-47DB5214C2B8}"/>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6" name="Footer Placeholder 5">
            <a:extLst>
              <a:ext uri="{FF2B5EF4-FFF2-40B4-BE49-F238E27FC236}">
                <a16:creationId xmlns:a16="http://schemas.microsoft.com/office/drawing/2014/main" id="{40976F3A-F67E-4391-92A2-58F33B92AC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80E0E2-3E6E-4C00-9BCB-0DB22237F8D4}"/>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115879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51198-A38C-45ED-9599-A1A7DF0144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A81B21-E603-4A57-AE18-B4ACFFE011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2C9A0D4-6FFD-4AF2-819B-4DF158A291D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CF078B-CB6D-481E-AA55-E02DFB3869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01597CB-3308-485B-BBA3-14F08FC501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5A8F3AB-BBAE-46CA-84A6-2FB2C27A2F3A}"/>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8" name="Footer Placeholder 7">
            <a:extLst>
              <a:ext uri="{FF2B5EF4-FFF2-40B4-BE49-F238E27FC236}">
                <a16:creationId xmlns:a16="http://schemas.microsoft.com/office/drawing/2014/main" id="{73D4E15C-5365-41ED-BF11-FE9B8A3E1D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09A261-EF88-4525-808E-C8CFA43907CC}"/>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157990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987B-19E2-4E07-B0E4-6B53E187AD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33A538-9507-4BEF-B7C4-3CF7BD9DFA36}"/>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4" name="Footer Placeholder 3">
            <a:extLst>
              <a:ext uri="{FF2B5EF4-FFF2-40B4-BE49-F238E27FC236}">
                <a16:creationId xmlns:a16="http://schemas.microsoft.com/office/drawing/2014/main" id="{92BA9292-564C-4C1C-974F-14FF40BEBE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54E0DC4-7539-46E1-9748-A095A68ADB1C}"/>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395373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6D749A-1316-4905-A2E1-C979FD9629B5}"/>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3" name="Footer Placeholder 2">
            <a:extLst>
              <a:ext uri="{FF2B5EF4-FFF2-40B4-BE49-F238E27FC236}">
                <a16:creationId xmlns:a16="http://schemas.microsoft.com/office/drawing/2014/main" id="{0F14087C-E60D-4E4E-A5DF-F99A14D06D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310AE1-16E5-4D95-93B9-CFEE1A8C8133}"/>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837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1C728-E78D-41EA-BCF8-C28B766522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AD504A-D630-4E5D-965E-715FA83A1D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4E024-1E74-42F7-B9EC-675B8DB538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27C9F5-66D8-4C3F-BF5F-93431AC9F7A7}"/>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6" name="Footer Placeholder 5">
            <a:extLst>
              <a:ext uri="{FF2B5EF4-FFF2-40B4-BE49-F238E27FC236}">
                <a16:creationId xmlns:a16="http://schemas.microsoft.com/office/drawing/2014/main" id="{7437DB24-E251-43EA-AF4E-024FF5D68F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4D887F-1ABA-432A-8462-7E1423A67BCD}"/>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105749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70793-E2BB-4958-A463-028FC6A9D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FE9C33-16C0-49D1-B49A-9E5077518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ED5129-D5A0-45DF-92EA-9D4099A524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15E6A6-FEEE-4855-A98E-920F3D37E106}"/>
              </a:ext>
            </a:extLst>
          </p:cNvPr>
          <p:cNvSpPr>
            <a:spLocks noGrp="1"/>
          </p:cNvSpPr>
          <p:nvPr>
            <p:ph type="dt" sz="half" idx="10"/>
          </p:nvPr>
        </p:nvSpPr>
        <p:spPr/>
        <p:txBody>
          <a:bodyPr/>
          <a:lstStyle/>
          <a:p>
            <a:fld id="{A9672B69-F640-42D5-8A32-EAA52688E431}" type="datetimeFigureOut">
              <a:rPr lang="en-US" smtClean="0"/>
              <a:t>3/10/2022</a:t>
            </a:fld>
            <a:endParaRPr lang="en-US"/>
          </a:p>
        </p:txBody>
      </p:sp>
      <p:sp>
        <p:nvSpPr>
          <p:cNvPr id="6" name="Footer Placeholder 5">
            <a:extLst>
              <a:ext uri="{FF2B5EF4-FFF2-40B4-BE49-F238E27FC236}">
                <a16:creationId xmlns:a16="http://schemas.microsoft.com/office/drawing/2014/main" id="{1EA51FAE-7234-4673-9754-F2AB1EF33F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73C5E4-7350-4FCE-810C-1DA2A5423D8A}"/>
              </a:ext>
            </a:extLst>
          </p:cNvPr>
          <p:cNvSpPr>
            <a:spLocks noGrp="1"/>
          </p:cNvSpPr>
          <p:nvPr>
            <p:ph type="sldNum" sz="quarter" idx="12"/>
          </p:nvPr>
        </p:nvSpPr>
        <p:spPr/>
        <p:txBody>
          <a:bodyPr/>
          <a:lstStyle/>
          <a:p>
            <a:fld id="{0D9AEF0E-57C1-4177-8FA9-6251A26C5375}" type="slidenum">
              <a:rPr lang="en-US" smtClean="0"/>
              <a:t>‹#›</a:t>
            </a:fld>
            <a:endParaRPr lang="en-US"/>
          </a:p>
        </p:txBody>
      </p:sp>
    </p:spTree>
    <p:extLst>
      <p:ext uri="{BB962C8B-B14F-4D97-AF65-F5344CB8AC3E}">
        <p14:creationId xmlns:p14="http://schemas.microsoft.com/office/powerpoint/2010/main" val="2683662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6384F1-AC30-4CDC-AE28-DEA4FB5914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944EAD-CBC0-485F-8518-7FA13BEAA6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D27856-7FFA-4FFF-A369-696F66CEAC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672B69-F640-42D5-8A32-EAA52688E431}" type="datetimeFigureOut">
              <a:rPr lang="en-US" smtClean="0"/>
              <a:t>3/10/2022</a:t>
            </a:fld>
            <a:endParaRPr lang="en-US"/>
          </a:p>
        </p:txBody>
      </p:sp>
      <p:sp>
        <p:nvSpPr>
          <p:cNvPr id="5" name="Footer Placeholder 4">
            <a:extLst>
              <a:ext uri="{FF2B5EF4-FFF2-40B4-BE49-F238E27FC236}">
                <a16:creationId xmlns:a16="http://schemas.microsoft.com/office/drawing/2014/main" id="{3B5214A1-73D6-42C4-A932-F5C1B989C8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5416D3-59E3-4BBC-9876-0001B9C846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AEF0E-57C1-4177-8FA9-6251A26C5375}" type="slidenum">
              <a:rPr lang="en-US" smtClean="0"/>
              <a:t>‹#›</a:t>
            </a:fld>
            <a:endParaRPr lang="en-US"/>
          </a:p>
        </p:txBody>
      </p:sp>
    </p:spTree>
    <p:extLst>
      <p:ext uri="{BB962C8B-B14F-4D97-AF65-F5344CB8AC3E}">
        <p14:creationId xmlns:p14="http://schemas.microsoft.com/office/powerpoint/2010/main" val="1701843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76491-6360-4CF4-835E-61DF8CC165E2}"/>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352E9AD6-43E9-4240-8108-85338859C24A}"/>
              </a:ext>
            </a:extLst>
          </p:cNvPr>
          <p:cNvSpPr>
            <a:spLocks noGrp="1"/>
          </p:cNvSpPr>
          <p:nvPr>
            <p:ph type="subTitle" idx="1"/>
          </p:nvPr>
        </p:nvSpPr>
        <p:spPr/>
        <p:txBody>
          <a:bodyPr/>
          <a:lstStyle/>
          <a:p>
            <a:r>
              <a:rPr lang="en-US" dirty="0"/>
              <a:t>Annual Meeting</a:t>
            </a:r>
          </a:p>
          <a:p>
            <a:r>
              <a:rPr lang="en-US" dirty="0"/>
              <a:t>March 10, 2022</a:t>
            </a:r>
          </a:p>
        </p:txBody>
      </p:sp>
      <p:pic>
        <p:nvPicPr>
          <p:cNvPr id="4" name="Picture 3">
            <a:extLst>
              <a:ext uri="{FF2B5EF4-FFF2-40B4-BE49-F238E27FC236}">
                <a16:creationId xmlns:a16="http://schemas.microsoft.com/office/drawing/2014/main" id="{682E5FCE-18BB-4CD2-BF15-595FDAEB58F7}"/>
              </a:ext>
            </a:extLst>
          </p:cNvPr>
          <p:cNvPicPr/>
          <p:nvPr/>
        </p:nvPicPr>
        <p:blipFill>
          <a:blip r:embed="rId2"/>
          <a:stretch>
            <a:fillRect/>
          </a:stretch>
        </p:blipFill>
        <p:spPr>
          <a:xfrm>
            <a:off x="3129699" y="1600200"/>
            <a:ext cx="5495827" cy="1746314"/>
          </a:xfrm>
          <a:prstGeom prst="rect">
            <a:avLst/>
          </a:prstGeom>
        </p:spPr>
      </p:pic>
    </p:spTree>
    <p:extLst>
      <p:ext uri="{BB962C8B-B14F-4D97-AF65-F5344CB8AC3E}">
        <p14:creationId xmlns:p14="http://schemas.microsoft.com/office/powerpoint/2010/main" val="7361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BE81-05A4-40E3-BE67-A2662BC54482}"/>
              </a:ext>
            </a:extLst>
          </p:cNvPr>
          <p:cNvSpPr>
            <a:spLocks noGrp="1"/>
          </p:cNvSpPr>
          <p:nvPr>
            <p:ph type="title"/>
          </p:nvPr>
        </p:nvSpPr>
        <p:spPr/>
        <p:txBody>
          <a:bodyPr/>
          <a:lstStyle/>
          <a:p>
            <a:r>
              <a:rPr lang="en-US" dirty="0"/>
              <a:t>2021 OADEP Awards </a:t>
            </a:r>
          </a:p>
        </p:txBody>
      </p:sp>
      <p:sp>
        <p:nvSpPr>
          <p:cNvPr id="3" name="Content Placeholder 2">
            <a:extLst>
              <a:ext uri="{FF2B5EF4-FFF2-40B4-BE49-F238E27FC236}">
                <a16:creationId xmlns:a16="http://schemas.microsoft.com/office/drawing/2014/main" id="{FAB86136-D3A5-4787-8F49-481DE7A6C073}"/>
              </a:ext>
            </a:extLst>
          </p:cNvPr>
          <p:cNvSpPr>
            <a:spLocks noGrp="1"/>
          </p:cNvSpPr>
          <p:nvPr>
            <p:ph idx="1"/>
          </p:nvPr>
        </p:nvSpPr>
        <p:spPr/>
        <p:txBody>
          <a:bodyPr/>
          <a:lstStyle/>
          <a:p>
            <a:pPr marL="0" indent="0">
              <a:buNone/>
            </a:pPr>
            <a:r>
              <a:rPr lang="en-US" dirty="0"/>
              <a:t>OADEP Higher Education Excellence Award</a:t>
            </a:r>
          </a:p>
          <a:p>
            <a:pPr marL="0" indent="0">
              <a:buNone/>
            </a:pPr>
            <a:endParaRPr lang="en-US" dirty="0"/>
          </a:p>
          <a:p>
            <a:pPr marL="0" indent="0">
              <a:buNone/>
            </a:pPr>
            <a:r>
              <a:rPr lang="en-US" i="1" dirty="0"/>
              <a:t>This award recognizes a higher education professional who has contributed significantly to the field. This may include developing innovative programs that help students succeed in Dual Enrollment (College Credit Plus), strong partnerships with secondary school districts, and participation and leadership to the activities of OADEP.</a:t>
            </a:r>
          </a:p>
        </p:txBody>
      </p:sp>
    </p:spTree>
    <p:extLst>
      <p:ext uri="{BB962C8B-B14F-4D97-AF65-F5344CB8AC3E}">
        <p14:creationId xmlns:p14="http://schemas.microsoft.com/office/powerpoint/2010/main" val="1543596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CD159-9EF0-4138-84FB-B8B7F5E5CE55}"/>
              </a:ext>
            </a:extLst>
          </p:cNvPr>
          <p:cNvSpPr>
            <a:spLocks noGrp="1"/>
          </p:cNvSpPr>
          <p:nvPr>
            <p:ph type="title"/>
          </p:nvPr>
        </p:nvSpPr>
        <p:spPr/>
        <p:txBody>
          <a:bodyPr>
            <a:normAutofit fontScale="90000"/>
          </a:bodyPr>
          <a:lstStyle/>
          <a:p>
            <a:br>
              <a:rPr lang="en-US" dirty="0"/>
            </a:br>
            <a:r>
              <a:rPr lang="en-US" dirty="0"/>
              <a:t>OADEP Higher Education Excellence Award Winner</a:t>
            </a:r>
            <a:br>
              <a:rPr lang="en-US" dirty="0"/>
            </a:br>
            <a:br>
              <a:rPr lang="en-US" dirty="0"/>
            </a:br>
            <a:endParaRPr lang="en-US" dirty="0"/>
          </a:p>
        </p:txBody>
      </p:sp>
      <p:sp>
        <p:nvSpPr>
          <p:cNvPr id="3" name="Content Placeholder 2">
            <a:extLst>
              <a:ext uri="{FF2B5EF4-FFF2-40B4-BE49-F238E27FC236}">
                <a16:creationId xmlns:a16="http://schemas.microsoft.com/office/drawing/2014/main" id="{3FCFDDB1-730B-404F-B8D0-A3E4C519EFB6}"/>
              </a:ext>
            </a:extLst>
          </p:cNvPr>
          <p:cNvSpPr>
            <a:spLocks noGrp="1"/>
          </p:cNvSpPr>
          <p:nvPr>
            <p:ph idx="1"/>
          </p:nvPr>
        </p:nvSpPr>
        <p:spPr>
          <a:xfrm>
            <a:off x="838200" y="1825625"/>
            <a:ext cx="10515600" cy="4351338"/>
          </a:xfrm>
        </p:spPr>
        <p:txBody>
          <a:bodyPr/>
          <a:lstStyle/>
          <a:p>
            <a:pPr marL="0" indent="0">
              <a:buNone/>
            </a:pPr>
            <a:r>
              <a:rPr lang="en-US" dirty="0">
                <a:highlight>
                  <a:srgbClr val="FFFF00"/>
                </a:highlight>
              </a:rPr>
              <a:t>Sharon Schroeder</a:t>
            </a:r>
            <a:r>
              <a:rPr lang="en-US" dirty="0"/>
              <a:t>, Director of the Office of College Access and Transition, Youngstown State University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13325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BE81-05A4-40E3-BE67-A2662BC54482}"/>
              </a:ext>
            </a:extLst>
          </p:cNvPr>
          <p:cNvSpPr>
            <a:spLocks noGrp="1"/>
          </p:cNvSpPr>
          <p:nvPr>
            <p:ph type="title"/>
          </p:nvPr>
        </p:nvSpPr>
        <p:spPr/>
        <p:txBody>
          <a:bodyPr/>
          <a:lstStyle/>
          <a:p>
            <a:r>
              <a:rPr lang="en-US" dirty="0"/>
              <a:t>2021 OADEP Awards </a:t>
            </a:r>
          </a:p>
        </p:txBody>
      </p:sp>
      <p:sp>
        <p:nvSpPr>
          <p:cNvPr id="3" name="Content Placeholder 2">
            <a:extLst>
              <a:ext uri="{FF2B5EF4-FFF2-40B4-BE49-F238E27FC236}">
                <a16:creationId xmlns:a16="http://schemas.microsoft.com/office/drawing/2014/main" id="{FAB86136-D3A5-4787-8F49-481DE7A6C073}"/>
              </a:ext>
            </a:extLst>
          </p:cNvPr>
          <p:cNvSpPr>
            <a:spLocks noGrp="1"/>
          </p:cNvSpPr>
          <p:nvPr>
            <p:ph idx="1"/>
          </p:nvPr>
        </p:nvSpPr>
        <p:spPr/>
        <p:txBody>
          <a:bodyPr/>
          <a:lstStyle/>
          <a:p>
            <a:pPr marL="0" indent="0">
              <a:buNone/>
            </a:pPr>
            <a:r>
              <a:rPr lang="en-US" dirty="0"/>
              <a:t>OADEP Secondary Champion</a:t>
            </a:r>
          </a:p>
          <a:p>
            <a:pPr marL="0" indent="0">
              <a:buNone/>
            </a:pPr>
            <a:r>
              <a:rPr lang="en-US" i="1" dirty="0"/>
              <a:t>This award will be given to a secondary school counselor, administrator, or teacher who has championed Dual Enrollment (College Credit Plus) through significant participation with OADEP. This may include sharing best practices through the listserv or annual conference, helping other schools turn policy into programming, or developing strong partnerships with IHEs.</a:t>
            </a:r>
          </a:p>
        </p:txBody>
      </p:sp>
    </p:spTree>
    <p:extLst>
      <p:ext uri="{BB962C8B-B14F-4D97-AF65-F5344CB8AC3E}">
        <p14:creationId xmlns:p14="http://schemas.microsoft.com/office/powerpoint/2010/main" val="4110755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D38CB-569A-498D-A760-651F52C11070}"/>
              </a:ext>
            </a:extLst>
          </p:cNvPr>
          <p:cNvSpPr>
            <a:spLocks noGrp="1"/>
          </p:cNvSpPr>
          <p:nvPr>
            <p:ph type="title"/>
          </p:nvPr>
        </p:nvSpPr>
        <p:spPr/>
        <p:txBody>
          <a:bodyPr/>
          <a:lstStyle/>
          <a:p>
            <a:r>
              <a:rPr lang="en-US" dirty="0"/>
              <a:t>OADEP Secondary Champion Award Winner</a:t>
            </a:r>
          </a:p>
        </p:txBody>
      </p:sp>
      <p:sp>
        <p:nvSpPr>
          <p:cNvPr id="3" name="Content Placeholder 2">
            <a:extLst>
              <a:ext uri="{FF2B5EF4-FFF2-40B4-BE49-F238E27FC236}">
                <a16:creationId xmlns:a16="http://schemas.microsoft.com/office/drawing/2014/main" id="{B5521D85-AD7A-4AC2-A24F-B2E0C867F5F4}"/>
              </a:ext>
            </a:extLst>
          </p:cNvPr>
          <p:cNvSpPr>
            <a:spLocks noGrp="1"/>
          </p:cNvSpPr>
          <p:nvPr>
            <p:ph idx="1"/>
          </p:nvPr>
        </p:nvSpPr>
        <p:spPr>
          <a:xfrm>
            <a:off x="348007" y="1690688"/>
            <a:ext cx="10515600" cy="4351338"/>
          </a:xfrm>
        </p:spPr>
        <p:txBody>
          <a:bodyPr/>
          <a:lstStyle/>
          <a:p>
            <a:pPr marL="0" indent="0">
              <a:buNone/>
            </a:pPr>
            <a:r>
              <a:rPr lang="en-US" dirty="0">
                <a:highlight>
                  <a:srgbClr val="FFFF00"/>
                </a:highlight>
              </a:rPr>
              <a:t>Tom Woodford</a:t>
            </a:r>
            <a:r>
              <a:rPr lang="en-US" dirty="0"/>
              <a:t>, District College Counselor, Hilliard City Schools</a:t>
            </a:r>
          </a:p>
          <a:p>
            <a:pPr marL="0" indent="0">
              <a:buNone/>
            </a:pPr>
            <a:endParaRPr lang="en-US" dirty="0"/>
          </a:p>
        </p:txBody>
      </p:sp>
      <p:pic>
        <p:nvPicPr>
          <p:cNvPr id="1026" name="Picture 2" descr="College Credit Plus – Hilliard City Schools">
            <a:extLst>
              <a:ext uri="{FF2B5EF4-FFF2-40B4-BE49-F238E27FC236}">
                <a16:creationId xmlns:a16="http://schemas.microsoft.com/office/drawing/2014/main" id="{1C3026C0-2A72-483B-AF13-CFBE7913CE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5965" y="2794794"/>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917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8895C-C573-4975-BFE0-91010F9943F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F171AEA-2FCF-46F2-86C2-3A78DE5D1C09}"/>
              </a:ext>
            </a:extLst>
          </p:cNvPr>
          <p:cNvSpPr>
            <a:spLocks noGrp="1"/>
          </p:cNvSpPr>
          <p:nvPr>
            <p:ph idx="1"/>
          </p:nvPr>
        </p:nvSpPr>
        <p:spPr/>
        <p:txBody>
          <a:bodyPr>
            <a:normAutofit/>
          </a:bodyPr>
          <a:lstStyle/>
          <a:p>
            <a:pPr lvl="0"/>
            <a:r>
              <a:rPr lang="en-US" dirty="0"/>
              <a:t>General Overview (2020-2021)</a:t>
            </a:r>
          </a:p>
          <a:p>
            <a:pPr marL="0" lvl="0" indent="0">
              <a:buNone/>
            </a:pPr>
            <a:endParaRPr lang="en-US" dirty="0"/>
          </a:p>
          <a:p>
            <a:pPr lvl="0"/>
            <a:r>
              <a:rPr lang="en-US" dirty="0"/>
              <a:t>Financial Statement</a:t>
            </a:r>
          </a:p>
          <a:p>
            <a:pPr marL="0" lvl="0" indent="0">
              <a:buNone/>
            </a:pPr>
            <a:endParaRPr lang="en-US" dirty="0"/>
          </a:p>
          <a:p>
            <a:pPr lvl="0"/>
            <a:r>
              <a:rPr lang="en-US" dirty="0"/>
              <a:t>Elections</a:t>
            </a:r>
          </a:p>
          <a:p>
            <a:pPr marL="0" lvl="0" indent="0">
              <a:buNone/>
            </a:pPr>
            <a:endParaRPr lang="en-US" dirty="0"/>
          </a:p>
          <a:p>
            <a:pPr lvl="0"/>
            <a:r>
              <a:rPr lang="en-US" dirty="0"/>
              <a:t>2021 OADEP Awards</a:t>
            </a:r>
          </a:p>
          <a:p>
            <a:pPr marL="0" lvl="0" indent="0">
              <a:buNone/>
            </a:pPr>
            <a:endParaRPr lang="en-US" dirty="0"/>
          </a:p>
          <a:p>
            <a:endParaRPr lang="en-US" dirty="0"/>
          </a:p>
        </p:txBody>
      </p:sp>
    </p:spTree>
    <p:extLst>
      <p:ext uri="{BB962C8B-B14F-4D97-AF65-F5344CB8AC3E}">
        <p14:creationId xmlns:p14="http://schemas.microsoft.com/office/powerpoint/2010/main" val="1841333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1128-7232-4303-A5B8-247828CD9D18}"/>
              </a:ext>
            </a:extLst>
          </p:cNvPr>
          <p:cNvSpPr>
            <a:spLocks noGrp="1"/>
          </p:cNvSpPr>
          <p:nvPr>
            <p:ph type="title"/>
          </p:nvPr>
        </p:nvSpPr>
        <p:spPr/>
        <p:txBody>
          <a:bodyPr/>
          <a:lstStyle/>
          <a:p>
            <a:r>
              <a:rPr lang="en-US" dirty="0"/>
              <a:t>Current Board Members </a:t>
            </a:r>
            <a:br>
              <a:rPr lang="en-US" dirty="0"/>
            </a:br>
            <a:r>
              <a:rPr lang="en-US" dirty="0"/>
              <a:t>(Executive Committee)</a:t>
            </a:r>
          </a:p>
        </p:txBody>
      </p:sp>
      <p:sp>
        <p:nvSpPr>
          <p:cNvPr id="3" name="Content Placeholder 2">
            <a:extLst>
              <a:ext uri="{FF2B5EF4-FFF2-40B4-BE49-F238E27FC236}">
                <a16:creationId xmlns:a16="http://schemas.microsoft.com/office/drawing/2014/main" id="{831A5142-E3D3-4D31-AA5E-7E19108F7728}"/>
              </a:ext>
            </a:extLst>
          </p:cNvPr>
          <p:cNvSpPr>
            <a:spLocks noGrp="1"/>
          </p:cNvSpPr>
          <p:nvPr>
            <p:ph idx="1"/>
          </p:nvPr>
        </p:nvSpPr>
        <p:spPr/>
        <p:txBody>
          <a:bodyPr/>
          <a:lstStyle/>
          <a:p>
            <a:pPr marL="0" indent="0">
              <a:buNone/>
            </a:pPr>
            <a:r>
              <a:rPr lang="en-US" b="1" dirty="0"/>
              <a:t>President: </a:t>
            </a:r>
            <a:r>
              <a:rPr lang="en-US" dirty="0"/>
              <a:t>Christine Denecker, University of Findlay</a:t>
            </a:r>
          </a:p>
          <a:p>
            <a:pPr marL="0" indent="0">
              <a:buNone/>
            </a:pPr>
            <a:r>
              <a:rPr lang="en-US" b="1" dirty="0"/>
              <a:t>President-Elect: </a:t>
            </a:r>
            <a:r>
              <a:rPr lang="en-US" dirty="0"/>
              <a:t>Jackie Jenkins, Franklinton Prep High School</a:t>
            </a:r>
          </a:p>
          <a:p>
            <a:pPr marL="0" indent="0">
              <a:buNone/>
            </a:pPr>
            <a:r>
              <a:rPr lang="en-US" b="1" dirty="0"/>
              <a:t>Past-President: </a:t>
            </a:r>
            <a:r>
              <a:rPr lang="en-US" dirty="0"/>
              <a:t>Rob Callahan, Ohio University</a:t>
            </a:r>
          </a:p>
          <a:p>
            <a:pPr marL="0" indent="0">
              <a:buNone/>
            </a:pPr>
            <a:r>
              <a:rPr lang="en-US" b="1" dirty="0"/>
              <a:t>Secretary: </a:t>
            </a:r>
            <a:r>
              <a:rPr lang="en-US" dirty="0"/>
              <a:t>Liz Cicchetti, Sinclair Community College</a:t>
            </a:r>
          </a:p>
          <a:p>
            <a:pPr marL="0" indent="0">
              <a:buNone/>
            </a:pPr>
            <a:r>
              <a:rPr lang="en-US" b="1" dirty="0"/>
              <a:t>Treasurer: </a:t>
            </a:r>
            <a:r>
              <a:rPr lang="en-US" dirty="0" err="1"/>
              <a:t>Caity</a:t>
            </a:r>
            <a:r>
              <a:rPr lang="en-US" dirty="0"/>
              <a:t> Sellers, Clark State Community College</a:t>
            </a:r>
          </a:p>
        </p:txBody>
      </p:sp>
    </p:spTree>
    <p:extLst>
      <p:ext uri="{BB962C8B-B14F-4D97-AF65-F5344CB8AC3E}">
        <p14:creationId xmlns:p14="http://schemas.microsoft.com/office/powerpoint/2010/main" val="2416467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01128-7232-4303-A5B8-247828CD9D18}"/>
              </a:ext>
            </a:extLst>
          </p:cNvPr>
          <p:cNvSpPr>
            <a:spLocks noGrp="1"/>
          </p:cNvSpPr>
          <p:nvPr>
            <p:ph type="title"/>
          </p:nvPr>
        </p:nvSpPr>
        <p:spPr/>
        <p:txBody>
          <a:bodyPr/>
          <a:lstStyle/>
          <a:p>
            <a:r>
              <a:rPr lang="en-US" dirty="0"/>
              <a:t>Current Board Members</a:t>
            </a:r>
            <a:br>
              <a:rPr lang="en-US" dirty="0"/>
            </a:br>
            <a:r>
              <a:rPr lang="en-US" dirty="0"/>
              <a:t>(Institutional Representatives)</a:t>
            </a:r>
          </a:p>
        </p:txBody>
      </p:sp>
      <p:sp>
        <p:nvSpPr>
          <p:cNvPr id="3" name="Content Placeholder 2">
            <a:extLst>
              <a:ext uri="{FF2B5EF4-FFF2-40B4-BE49-F238E27FC236}">
                <a16:creationId xmlns:a16="http://schemas.microsoft.com/office/drawing/2014/main" id="{831A5142-E3D3-4D31-AA5E-7E19108F7728}"/>
              </a:ext>
            </a:extLst>
          </p:cNvPr>
          <p:cNvSpPr>
            <a:spLocks noGrp="1"/>
          </p:cNvSpPr>
          <p:nvPr>
            <p:ph idx="1"/>
          </p:nvPr>
        </p:nvSpPr>
        <p:spPr/>
        <p:txBody>
          <a:bodyPr/>
          <a:lstStyle/>
          <a:p>
            <a:pPr marL="0" indent="0">
              <a:buNone/>
            </a:pPr>
            <a:r>
              <a:rPr lang="en-US" b="1" dirty="0"/>
              <a:t>4-year public: </a:t>
            </a:r>
            <a:r>
              <a:rPr lang="en-US" dirty="0"/>
              <a:t>Beth Young, University of Cincinnati</a:t>
            </a:r>
          </a:p>
          <a:p>
            <a:pPr marL="0" indent="0">
              <a:buNone/>
            </a:pPr>
            <a:r>
              <a:rPr lang="en-US" b="1" dirty="0"/>
              <a:t>4-year private: </a:t>
            </a:r>
            <a:r>
              <a:rPr lang="en-US" dirty="0"/>
              <a:t>Michelle </a:t>
            </a:r>
            <a:r>
              <a:rPr lang="en-US" dirty="0" err="1"/>
              <a:t>Falke</a:t>
            </a:r>
            <a:r>
              <a:rPr lang="en-US" dirty="0"/>
              <a:t>, Ohio Northern University</a:t>
            </a:r>
          </a:p>
          <a:p>
            <a:pPr marL="0" indent="0">
              <a:buNone/>
            </a:pPr>
            <a:r>
              <a:rPr lang="en-US" b="1" dirty="0"/>
              <a:t>2-year public: </a:t>
            </a:r>
            <a:r>
              <a:rPr lang="en-US" dirty="0"/>
              <a:t>Nadia Leary, Lorain County Community College</a:t>
            </a:r>
          </a:p>
          <a:p>
            <a:pPr marL="0" indent="0">
              <a:buNone/>
            </a:pPr>
            <a:r>
              <a:rPr lang="en-US" b="1" dirty="0"/>
              <a:t>Public Secondary: </a:t>
            </a:r>
            <a:r>
              <a:rPr lang="en-US" dirty="0"/>
              <a:t>Penny Sturtevant, Big Walnut Local Schools</a:t>
            </a:r>
          </a:p>
          <a:p>
            <a:pPr marL="0" indent="0">
              <a:buNone/>
            </a:pPr>
            <a:r>
              <a:rPr lang="en-US" b="1" dirty="0"/>
              <a:t>Public Secondary: </a:t>
            </a:r>
            <a:r>
              <a:rPr lang="en-US" dirty="0"/>
              <a:t>Anne Baldwin, Westerville City Schools</a:t>
            </a:r>
          </a:p>
          <a:p>
            <a:pPr marL="0" indent="0">
              <a:buNone/>
            </a:pPr>
            <a:r>
              <a:rPr lang="en-US" b="1" dirty="0"/>
              <a:t>Private Secondary: </a:t>
            </a:r>
            <a:r>
              <a:rPr lang="en-US" dirty="0"/>
              <a:t>Becky Slack, Lutheran High School West</a:t>
            </a:r>
          </a:p>
        </p:txBody>
      </p:sp>
    </p:spTree>
    <p:extLst>
      <p:ext uri="{BB962C8B-B14F-4D97-AF65-F5344CB8AC3E}">
        <p14:creationId xmlns:p14="http://schemas.microsoft.com/office/powerpoint/2010/main" val="2137845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76521-4982-4358-B55A-916F10600DF8}"/>
              </a:ext>
            </a:extLst>
          </p:cNvPr>
          <p:cNvSpPr>
            <a:spLocks noGrp="1"/>
          </p:cNvSpPr>
          <p:nvPr>
            <p:ph type="title"/>
          </p:nvPr>
        </p:nvSpPr>
        <p:spPr/>
        <p:txBody>
          <a:bodyPr/>
          <a:lstStyle/>
          <a:p>
            <a:r>
              <a:rPr lang="en-US" dirty="0"/>
              <a:t>Current Board Members</a:t>
            </a:r>
            <a:br>
              <a:rPr lang="en-US" dirty="0"/>
            </a:br>
            <a:r>
              <a:rPr lang="en-US" dirty="0"/>
              <a:t>(Standing Committee Chairs)</a:t>
            </a:r>
          </a:p>
        </p:txBody>
      </p:sp>
      <p:sp>
        <p:nvSpPr>
          <p:cNvPr id="3" name="Content Placeholder 2">
            <a:extLst>
              <a:ext uri="{FF2B5EF4-FFF2-40B4-BE49-F238E27FC236}">
                <a16:creationId xmlns:a16="http://schemas.microsoft.com/office/drawing/2014/main" id="{D27991B8-EEC2-4BAF-9A39-439093CDA56F}"/>
              </a:ext>
            </a:extLst>
          </p:cNvPr>
          <p:cNvSpPr>
            <a:spLocks noGrp="1"/>
          </p:cNvSpPr>
          <p:nvPr>
            <p:ph idx="1"/>
          </p:nvPr>
        </p:nvSpPr>
        <p:spPr/>
        <p:txBody>
          <a:bodyPr>
            <a:normAutofit fontScale="92500" lnSpcReduction="20000"/>
          </a:bodyPr>
          <a:lstStyle/>
          <a:p>
            <a:pPr marL="0" indent="0">
              <a:buNone/>
            </a:pPr>
            <a:r>
              <a:rPr lang="en-US" b="1" dirty="0"/>
              <a:t>Communication: </a:t>
            </a:r>
            <a:r>
              <a:rPr lang="en-US" dirty="0" err="1"/>
              <a:t>Caree</a:t>
            </a:r>
            <a:r>
              <a:rPr lang="en-US" dirty="0"/>
              <a:t> Bash, North Central State College</a:t>
            </a:r>
          </a:p>
          <a:p>
            <a:pPr marL="0" indent="0">
              <a:buNone/>
            </a:pPr>
            <a:r>
              <a:rPr lang="en-US" b="1" dirty="0"/>
              <a:t>Webinars: </a:t>
            </a:r>
            <a:r>
              <a:rPr lang="en-US" dirty="0"/>
              <a:t>Melissa Tolle, Sinclair State Community College</a:t>
            </a:r>
          </a:p>
          <a:p>
            <a:pPr marL="0" indent="0">
              <a:buNone/>
            </a:pPr>
            <a:r>
              <a:rPr lang="en-US" b="1" dirty="0"/>
              <a:t>Elections: </a:t>
            </a:r>
            <a:r>
              <a:rPr lang="en-US" dirty="0"/>
              <a:t>Deanna </a:t>
            </a:r>
            <a:r>
              <a:rPr lang="en-US" dirty="0" err="1"/>
              <a:t>Heermann</a:t>
            </a:r>
            <a:r>
              <a:rPr lang="en-US" dirty="0"/>
              <a:t>, Otterbein University</a:t>
            </a:r>
          </a:p>
          <a:p>
            <a:pPr marL="0" indent="0">
              <a:buNone/>
            </a:pPr>
            <a:r>
              <a:rPr lang="en-US" b="1" dirty="0"/>
              <a:t>Finance: </a:t>
            </a:r>
            <a:r>
              <a:rPr lang="en-US" dirty="0"/>
              <a:t>Kristin Skiles, Clark State Community College</a:t>
            </a:r>
          </a:p>
          <a:p>
            <a:pPr marL="0" indent="0">
              <a:buNone/>
            </a:pPr>
            <a:r>
              <a:rPr lang="en-US" b="1" dirty="0"/>
              <a:t>Governmental Relations:</a:t>
            </a:r>
            <a:r>
              <a:rPr lang="en-US" dirty="0"/>
              <a:t> Tom Woodford, Hilliard City Schools</a:t>
            </a:r>
          </a:p>
          <a:p>
            <a:pPr marL="0" indent="0">
              <a:buNone/>
            </a:pPr>
            <a:r>
              <a:rPr lang="en-US" b="1" dirty="0"/>
              <a:t>Membership: </a:t>
            </a:r>
            <a:r>
              <a:rPr lang="en-US" dirty="0"/>
              <a:t>Kelli </a:t>
            </a:r>
            <a:r>
              <a:rPr lang="en-US" dirty="0" err="1"/>
              <a:t>Reavling</a:t>
            </a:r>
            <a:r>
              <a:rPr lang="en-US" dirty="0"/>
              <a:t>-Cobb, The Ohio State University</a:t>
            </a:r>
          </a:p>
          <a:p>
            <a:pPr marL="0" indent="0">
              <a:buNone/>
            </a:pPr>
            <a:r>
              <a:rPr lang="en-US" b="1" dirty="0"/>
              <a:t>Conference: </a:t>
            </a:r>
            <a:r>
              <a:rPr lang="en-US" dirty="0"/>
              <a:t>Elizabeth Ohlin and Kristen </a:t>
            </a:r>
            <a:r>
              <a:rPr lang="en-US" dirty="0" err="1"/>
              <a:t>Bechter</a:t>
            </a:r>
            <a:r>
              <a:rPr lang="en-US" dirty="0"/>
              <a:t>, Kent State University</a:t>
            </a:r>
          </a:p>
          <a:p>
            <a:pPr marL="0" indent="0">
              <a:buNone/>
            </a:pPr>
            <a:r>
              <a:rPr lang="en-US" b="1" dirty="0"/>
              <a:t>Technology: </a:t>
            </a:r>
            <a:r>
              <a:rPr lang="en-US" dirty="0"/>
              <a:t>Sharon Schroeder, Youngstown State University</a:t>
            </a:r>
          </a:p>
          <a:p>
            <a:pPr marL="0" indent="0">
              <a:buNone/>
            </a:pPr>
            <a:r>
              <a:rPr lang="en-US" b="1" dirty="0"/>
              <a:t>By-Laws: </a:t>
            </a:r>
            <a:r>
              <a:rPr lang="en-US" dirty="0"/>
              <a:t>Michele Brown, The Ohio State University and Sharon Schroeder, Youngstown State University</a:t>
            </a:r>
          </a:p>
          <a:p>
            <a:pPr marL="0" indent="0">
              <a:buNone/>
            </a:pPr>
            <a:r>
              <a:rPr lang="en-US" b="1" dirty="0"/>
              <a:t>Scholarship: </a:t>
            </a:r>
            <a:r>
              <a:rPr lang="en-US" dirty="0"/>
              <a:t>Pam Allen, The Ohio State University</a:t>
            </a:r>
          </a:p>
        </p:txBody>
      </p:sp>
    </p:spTree>
    <p:extLst>
      <p:ext uri="{BB962C8B-B14F-4D97-AF65-F5344CB8AC3E}">
        <p14:creationId xmlns:p14="http://schemas.microsoft.com/office/powerpoint/2010/main" val="2171021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6F408-6583-49D3-844F-D48BBD1FBD06}"/>
              </a:ext>
            </a:extLst>
          </p:cNvPr>
          <p:cNvSpPr>
            <a:spLocks noGrp="1"/>
          </p:cNvSpPr>
          <p:nvPr>
            <p:ph type="title"/>
          </p:nvPr>
        </p:nvSpPr>
        <p:spPr/>
        <p:txBody>
          <a:bodyPr/>
          <a:lstStyle/>
          <a:p>
            <a:r>
              <a:rPr lang="en-US" dirty="0"/>
              <a:t>Achievements</a:t>
            </a:r>
          </a:p>
        </p:txBody>
      </p:sp>
      <p:sp>
        <p:nvSpPr>
          <p:cNvPr id="3" name="Content Placeholder 2">
            <a:extLst>
              <a:ext uri="{FF2B5EF4-FFF2-40B4-BE49-F238E27FC236}">
                <a16:creationId xmlns:a16="http://schemas.microsoft.com/office/drawing/2014/main" id="{8F5E549B-5EC3-44CE-966E-8D31A235C83D}"/>
              </a:ext>
            </a:extLst>
          </p:cNvPr>
          <p:cNvSpPr>
            <a:spLocks noGrp="1"/>
          </p:cNvSpPr>
          <p:nvPr>
            <p:ph idx="1"/>
          </p:nvPr>
        </p:nvSpPr>
        <p:spPr/>
        <p:txBody>
          <a:bodyPr>
            <a:normAutofit lnSpcReduction="10000"/>
          </a:bodyPr>
          <a:lstStyle/>
          <a:p>
            <a:r>
              <a:rPr lang="en-US" dirty="0"/>
              <a:t>First-ever OADEP virtual conference in November 2021</a:t>
            </a:r>
          </a:p>
          <a:p>
            <a:pPr lvl="1"/>
            <a:r>
              <a:rPr lang="en-US" dirty="0">
                <a:highlight>
                  <a:srgbClr val="FFFF00"/>
                </a:highlight>
              </a:rPr>
              <a:t>Record attendance</a:t>
            </a:r>
          </a:p>
          <a:p>
            <a:r>
              <a:rPr lang="en-US" dirty="0"/>
              <a:t>Webinar Series</a:t>
            </a:r>
          </a:p>
          <a:p>
            <a:pPr lvl="1"/>
            <a:r>
              <a:rPr lang="en-US" dirty="0">
                <a:highlight>
                  <a:srgbClr val="FFFF00"/>
                </a:highlight>
              </a:rPr>
              <a:t>9 free webinars (from November 2020)</a:t>
            </a:r>
          </a:p>
          <a:p>
            <a:r>
              <a:rPr lang="en-US" dirty="0"/>
              <a:t>OADEP/ODE/ODHE Statewide Webinar in February 2021</a:t>
            </a:r>
          </a:p>
          <a:p>
            <a:pPr lvl="1"/>
            <a:r>
              <a:rPr lang="en-US" dirty="0">
                <a:highlight>
                  <a:srgbClr val="FFFF00"/>
                </a:highlight>
              </a:rPr>
              <a:t>Over 600 in attendance</a:t>
            </a:r>
          </a:p>
          <a:p>
            <a:r>
              <a:rPr lang="en-US" dirty="0"/>
              <a:t>Updated by-laws</a:t>
            </a:r>
          </a:p>
          <a:p>
            <a:r>
              <a:rPr lang="en-US" dirty="0"/>
              <a:t>Government testimony and representation</a:t>
            </a:r>
          </a:p>
          <a:p>
            <a:pPr lvl="1"/>
            <a:r>
              <a:rPr lang="en-US" dirty="0">
                <a:highlight>
                  <a:srgbClr val="FFFF00"/>
                </a:highlight>
              </a:rPr>
              <a:t>HB 110, student eligibility working group</a:t>
            </a:r>
          </a:p>
          <a:p>
            <a:r>
              <a:rPr lang="en-US" dirty="0"/>
              <a:t>Free membership (through pandemic)</a:t>
            </a:r>
          </a:p>
        </p:txBody>
      </p:sp>
    </p:spTree>
    <p:extLst>
      <p:ext uri="{BB962C8B-B14F-4D97-AF65-F5344CB8AC3E}">
        <p14:creationId xmlns:p14="http://schemas.microsoft.com/office/powerpoint/2010/main" val="3540526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41621-C421-4D78-BCFD-6B88C3F8E4D6}"/>
              </a:ext>
            </a:extLst>
          </p:cNvPr>
          <p:cNvSpPr>
            <a:spLocks noGrp="1"/>
          </p:cNvSpPr>
          <p:nvPr>
            <p:ph type="title"/>
          </p:nvPr>
        </p:nvSpPr>
        <p:spPr/>
        <p:txBody>
          <a:bodyPr/>
          <a:lstStyle/>
          <a:p>
            <a:r>
              <a:rPr lang="en-US" dirty="0"/>
              <a:t>General Overview</a:t>
            </a:r>
          </a:p>
        </p:txBody>
      </p:sp>
      <p:sp>
        <p:nvSpPr>
          <p:cNvPr id="3" name="Content Placeholder 2">
            <a:extLst>
              <a:ext uri="{FF2B5EF4-FFF2-40B4-BE49-F238E27FC236}">
                <a16:creationId xmlns:a16="http://schemas.microsoft.com/office/drawing/2014/main" id="{D34F30C6-7A9D-465C-9266-60CB5583B262}"/>
              </a:ext>
            </a:extLst>
          </p:cNvPr>
          <p:cNvSpPr>
            <a:spLocks noGrp="1"/>
          </p:cNvSpPr>
          <p:nvPr>
            <p:ph idx="1"/>
          </p:nvPr>
        </p:nvSpPr>
        <p:spPr/>
        <p:txBody>
          <a:bodyPr/>
          <a:lstStyle/>
          <a:p>
            <a:pPr marL="0" lvl="0" indent="0">
              <a:buNone/>
            </a:pPr>
            <a:r>
              <a:rPr lang="en-US" b="1" dirty="0"/>
              <a:t>2020-2021 Board Goals:</a:t>
            </a:r>
          </a:p>
          <a:p>
            <a:pPr lvl="0"/>
            <a:r>
              <a:rPr lang="en-US" dirty="0"/>
              <a:t>Demonstrate the value of OADEP membership through expanded programming and communication.</a:t>
            </a:r>
          </a:p>
          <a:p>
            <a:pPr lvl="1"/>
            <a:r>
              <a:rPr lang="en-US" dirty="0">
                <a:highlight>
                  <a:srgbClr val="FFFF00"/>
                </a:highlight>
              </a:rPr>
              <a:t>Webinars, newsletter, conference, online resources, and governmental relations</a:t>
            </a:r>
          </a:p>
          <a:p>
            <a:pPr lvl="0"/>
            <a:r>
              <a:rPr lang="en-US" dirty="0"/>
              <a:t>Foster efforts to strengthen secondary and post-secondary partnerships.</a:t>
            </a:r>
          </a:p>
          <a:p>
            <a:pPr lvl="1"/>
            <a:r>
              <a:rPr lang="en-US" dirty="0">
                <a:highlight>
                  <a:srgbClr val="FFFF00"/>
                </a:highlight>
              </a:rPr>
              <a:t>Webinars and ODE/ODHE updates</a:t>
            </a:r>
          </a:p>
          <a:p>
            <a:pPr lvl="0"/>
            <a:r>
              <a:rPr lang="en-US" dirty="0"/>
              <a:t>Define and update organizational operations.</a:t>
            </a:r>
          </a:p>
          <a:p>
            <a:pPr lvl="1"/>
            <a:r>
              <a:rPr lang="en-US" dirty="0">
                <a:highlight>
                  <a:srgbClr val="FFFF00"/>
                </a:highlight>
              </a:rPr>
              <a:t>Bylaws update</a:t>
            </a:r>
          </a:p>
          <a:p>
            <a:pPr marL="0" indent="0">
              <a:buNone/>
            </a:pPr>
            <a:endParaRPr lang="en-US" dirty="0"/>
          </a:p>
        </p:txBody>
      </p:sp>
    </p:spTree>
    <p:extLst>
      <p:ext uri="{BB962C8B-B14F-4D97-AF65-F5344CB8AC3E}">
        <p14:creationId xmlns:p14="http://schemas.microsoft.com/office/powerpoint/2010/main" val="2151302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9BD2A-D6F9-4BED-9D66-6B32C71F9C0F}"/>
              </a:ext>
            </a:extLst>
          </p:cNvPr>
          <p:cNvSpPr>
            <a:spLocks noGrp="1"/>
          </p:cNvSpPr>
          <p:nvPr>
            <p:ph type="title"/>
          </p:nvPr>
        </p:nvSpPr>
        <p:spPr/>
        <p:txBody>
          <a:bodyPr/>
          <a:lstStyle/>
          <a:p>
            <a:r>
              <a:rPr lang="en-US" dirty="0"/>
              <a:t>Financial Statement</a:t>
            </a:r>
          </a:p>
        </p:txBody>
      </p:sp>
      <p:sp>
        <p:nvSpPr>
          <p:cNvPr id="3" name="Content Placeholder 2">
            <a:extLst>
              <a:ext uri="{FF2B5EF4-FFF2-40B4-BE49-F238E27FC236}">
                <a16:creationId xmlns:a16="http://schemas.microsoft.com/office/drawing/2014/main" id="{15BFDC93-16C0-4CDB-9C2E-8434BC329E26}"/>
              </a:ext>
            </a:extLst>
          </p:cNvPr>
          <p:cNvSpPr>
            <a:spLocks noGrp="1"/>
          </p:cNvSpPr>
          <p:nvPr>
            <p:ph idx="1"/>
          </p:nvPr>
        </p:nvSpPr>
        <p:spPr/>
        <p:txBody>
          <a:bodyPr/>
          <a:lstStyle/>
          <a:p>
            <a:r>
              <a:rPr lang="en-US" dirty="0"/>
              <a:t>$49,733.20</a:t>
            </a:r>
          </a:p>
          <a:p>
            <a:pPr lvl="1"/>
            <a:r>
              <a:rPr lang="en-US" dirty="0"/>
              <a:t>Free membership for 2020-2021 and 2021-2022</a:t>
            </a:r>
          </a:p>
          <a:p>
            <a:pPr lvl="1"/>
            <a:r>
              <a:rPr lang="en-US" dirty="0"/>
              <a:t>Virtual Conference in November 2021</a:t>
            </a:r>
          </a:p>
        </p:txBody>
      </p:sp>
    </p:spTree>
    <p:extLst>
      <p:ext uri="{BB962C8B-B14F-4D97-AF65-F5344CB8AC3E}">
        <p14:creationId xmlns:p14="http://schemas.microsoft.com/office/powerpoint/2010/main" val="923835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25896-E911-479A-9A61-AA8E43D517CD}"/>
              </a:ext>
            </a:extLst>
          </p:cNvPr>
          <p:cNvSpPr>
            <a:spLocks noGrp="1"/>
          </p:cNvSpPr>
          <p:nvPr>
            <p:ph type="title"/>
          </p:nvPr>
        </p:nvSpPr>
        <p:spPr/>
        <p:txBody>
          <a:bodyPr/>
          <a:lstStyle/>
          <a:p>
            <a:r>
              <a:rPr lang="en-US" dirty="0"/>
              <a:t>Elections</a:t>
            </a:r>
          </a:p>
        </p:txBody>
      </p:sp>
      <p:sp>
        <p:nvSpPr>
          <p:cNvPr id="3" name="Content Placeholder 2">
            <a:extLst>
              <a:ext uri="{FF2B5EF4-FFF2-40B4-BE49-F238E27FC236}">
                <a16:creationId xmlns:a16="http://schemas.microsoft.com/office/drawing/2014/main" id="{23486A6A-6499-4FE2-8945-DA2C4C2924CB}"/>
              </a:ext>
            </a:extLst>
          </p:cNvPr>
          <p:cNvSpPr>
            <a:spLocks noGrp="1"/>
          </p:cNvSpPr>
          <p:nvPr>
            <p:ph idx="1"/>
          </p:nvPr>
        </p:nvSpPr>
        <p:spPr/>
        <p:txBody>
          <a:bodyPr/>
          <a:lstStyle/>
          <a:p>
            <a:pPr marL="0" indent="0">
              <a:buNone/>
            </a:pPr>
            <a:r>
              <a:rPr lang="en-US" b="1" dirty="0"/>
              <a:t>Open Positions:</a:t>
            </a:r>
          </a:p>
          <a:p>
            <a:r>
              <a:rPr lang="en-US" dirty="0"/>
              <a:t>President-Elect</a:t>
            </a:r>
          </a:p>
          <a:p>
            <a:r>
              <a:rPr lang="en-US" dirty="0"/>
              <a:t>4-year private (higher ed)</a:t>
            </a:r>
          </a:p>
          <a:p>
            <a:r>
              <a:rPr lang="en-US" dirty="0"/>
              <a:t>2-year public (higher ed)</a:t>
            </a:r>
          </a:p>
          <a:p>
            <a:r>
              <a:rPr lang="en-US" dirty="0"/>
              <a:t>Public secondary</a:t>
            </a:r>
          </a:p>
          <a:p>
            <a:r>
              <a:rPr lang="en-US" dirty="0"/>
              <a:t>Public secondary</a:t>
            </a:r>
          </a:p>
        </p:txBody>
      </p:sp>
    </p:spTree>
    <p:extLst>
      <p:ext uri="{BB962C8B-B14F-4D97-AF65-F5344CB8AC3E}">
        <p14:creationId xmlns:p14="http://schemas.microsoft.com/office/powerpoint/2010/main" val="3583173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544</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Agenda</vt:lpstr>
      <vt:lpstr>Current Board Members  (Executive Committee)</vt:lpstr>
      <vt:lpstr>Current Board Members (Institutional Representatives)</vt:lpstr>
      <vt:lpstr>Current Board Members (Standing Committee Chairs)</vt:lpstr>
      <vt:lpstr>Achievements</vt:lpstr>
      <vt:lpstr>General Overview</vt:lpstr>
      <vt:lpstr>Financial Statement</vt:lpstr>
      <vt:lpstr>Elections</vt:lpstr>
      <vt:lpstr>2021 OADEP Awards </vt:lpstr>
      <vt:lpstr> OADEP Higher Education Excellence Award Winner  </vt:lpstr>
      <vt:lpstr>2021 OADEP Awards </vt:lpstr>
      <vt:lpstr>OADEP Secondary Champion Award Winner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Denecker</dc:creator>
  <cp:lastModifiedBy>Christine Denecker</cp:lastModifiedBy>
  <cp:revision>6</cp:revision>
  <dcterms:created xsi:type="dcterms:W3CDTF">2022-03-10T14:56:31Z</dcterms:created>
  <dcterms:modified xsi:type="dcterms:W3CDTF">2022-03-10T15:39:14Z</dcterms:modified>
</cp:coreProperties>
</file>