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00" r:id="rId2"/>
    <p:sldId id="456" r:id="rId3"/>
    <p:sldId id="443" r:id="rId4"/>
    <p:sldId id="478" r:id="rId5"/>
    <p:sldId id="479" r:id="rId6"/>
    <p:sldId id="438" r:id="rId7"/>
    <p:sldId id="480" r:id="rId8"/>
    <p:sldId id="481" r:id="rId9"/>
    <p:sldId id="33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7AE"/>
    <a:srgbClr val="3D6C89"/>
    <a:srgbClr val="DAE3F3"/>
    <a:srgbClr val="7BA9C5"/>
    <a:srgbClr val="A7C791"/>
    <a:srgbClr val="0BA7C4"/>
    <a:srgbClr val="0AA078"/>
    <a:srgbClr val="6BB5AD"/>
    <a:srgbClr val="20AE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1561E-232F-4FBB-8393-DD6E169FA728}" v="18" dt="2021-07-28T16:10:46.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6159"/>
  </p:normalViewPr>
  <p:slideViewPr>
    <p:cSldViewPr snapToGrid="0" snapToObjects="1">
      <p:cViewPr varScale="1">
        <p:scale>
          <a:sx n="62" d="100"/>
          <a:sy n="62" d="100"/>
        </p:scale>
        <p:origin x="9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Perry" userId="e76748d7-21b5-4b37-af68-26036df91a14" providerId="ADAL" clId="{5441561E-232F-4FBB-8393-DD6E169FA728}"/>
    <pc:docChg chg="custSel addSld modSld">
      <pc:chgData name="Alex Perry" userId="e76748d7-21b5-4b37-af68-26036df91a14" providerId="ADAL" clId="{5441561E-232F-4FBB-8393-DD6E169FA728}" dt="2021-07-28T16:10:55.709" v="150" actId="20577"/>
      <pc:docMkLst>
        <pc:docMk/>
      </pc:docMkLst>
      <pc:sldChg chg="modSp mod">
        <pc:chgData name="Alex Perry" userId="e76748d7-21b5-4b37-af68-26036df91a14" providerId="ADAL" clId="{5441561E-232F-4FBB-8393-DD6E169FA728}" dt="2021-07-28T16:04:16.302" v="13" actId="20577"/>
        <pc:sldMkLst>
          <pc:docMk/>
          <pc:sldMk cId="1657787054" sldId="300"/>
        </pc:sldMkLst>
        <pc:spChg chg="mod">
          <ac:chgData name="Alex Perry" userId="e76748d7-21b5-4b37-af68-26036df91a14" providerId="ADAL" clId="{5441561E-232F-4FBB-8393-DD6E169FA728}" dt="2021-07-28T16:04:16.302" v="13" actId="20577"/>
          <ac:spMkLst>
            <pc:docMk/>
            <pc:sldMk cId="1657787054" sldId="300"/>
            <ac:spMk id="11" creationId="{00000000-0000-0000-0000-000000000000}"/>
          </ac:spMkLst>
        </pc:spChg>
      </pc:sldChg>
      <pc:sldChg chg="addSp delSp modSp add mod">
        <pc:chgData name="Alex Perry" userId="e76748d7-21b5-4b37-af68-26036df91a14" providerId="ADAL" clId="{5441561E-232F-4FBB-8393-DD6E169FA728}" dt="2021-07-28T16:10:55.709" v="150" actId="20577"/>
        <pc:sldMkLst>
          <pc:docMk/>
          <pc:sldMk cId="2194705566" sldId="481"/>
        </pc:sldMkLst>
        <pc:spChg chg="del">
          <ac:chgData name="Alex Perry" userId="e76748d7-21b5-4b37-af68-26036df91a14" providerId="ADAL" clId="{5441561E-232F-4FBB-8393-DD6E169FA728}" dt="2021-07-28T16:05:04.806" v="30" actId="478"/>
          <ac:spMkLst>
            <pc:docMk/>
            <pc:sldMk cId="2194705566" sldId="481"/>
            <ac:spMk id="2" creationId="{00000000-0000-0000-0000-000000000000}"/>
          </ac:spMkLst>
        </pc:spChg>
        <pc:spChg chg="del mod">
          <ac:chgData name="Alex Perry" userId="e76748d7-21b5-4b37-af68-26036df91a14" providerId="ADAL" clId="{5441561E-232F-4FBB-8393-DD6E169FA728}" dt="2021-07-28T16:09:24.266" v="96" actId="478"/>
          <ac:spMkLst>
            <pc:docMk/>
            <pc:sldMk cId="2194705566" sldId="481"/>
            <ac:spMk id="4" creationId="{00000000-0000-0000-0000-000000000000}"/>
          </ac:spMkLst>
        </pc:spChg>
        <pc:spChg chg="mod">
          <ac:chgData name="Alex Perry" userId="e76748d7-21b5-4b37-af68-26036df91a14" providerId="ADAL" clId="{5441561E-232F-4FBB-8393-DD6E169FA728}" dt="2021-07-28T16:10:01.422" v="106" actId="1076"/>
          <ac:spMkLst>
            <pc:docMk/>
            <pc:sldMk cId="2194705566" sldId="481"/>
            <ac:spMk id="6" creationId="{00000000-0000-0000-0000-000000000000}"/>
          </ac:spMkLst>
        </pc:spChg>
        <pc:spChg chg="del">
          <ac:chgData name="Alex Perry" userId="e76748d7-21b5-4b37-af68-26036df91a14" providerId="ADAL" clId="{5441561E-232F-4FBB-8393-DD6E169FA728}" dt="2021-07-28T16:05:04.806" v="30" actId="478"/>
          <ac:spMkLst>
            <pc:docMk/>
            <pc:sldMk cId="2194705566" sldId="481"/>
            <ac:spMk id="7" creationId="{00000000-0000-0000-0000-000000000000}"/>
          </ac:spMkLst>
        </pc:spChg>
        <pc:spChg chg="del">
          <ac:chgData name="Alex Perry" userId="e76748d7-21b5-4b37-af68-26036df91a14" providerId="ADAL" clId="{5441561E-232F-4FBB-8393-DD6E169FA728}" dt="2021-07-28T16:05:04.806" v="30" actId="478"/>
          <ac:spMkLst>
            <pc:docMk/>
            <pc:sldMk cId="2194705566" sldId="481"/>
            <ac:spMk id="8" creationId="{859892EE-493A-4BF3-B924-ABA6E9C608E1}"/>
          </ac:spMkLst>
        </pc:spChg>
        <pc:spChg chg="add mod">
          <ac:chgData name="Alex Perry" userId="e76748d7-21b5-4b37-af68-26036df91a14" providerId="ADAL" clId="{5441561E-232F-4FBB-8393-DD6E169FA728}" dt="2021-07-28T16:09:55.535" v="105" actId="1076"/>
          <ac:spMkLst>
            <pc:docMk/>
            <pc:sldMk cId="2194705566" sldId="481"/>
            <ac:spMk id="10" creationId="{038D7F25-CAC5-4CA9-B5B8-806AB9450B75}"/>
          </ac:spMkLst>
        </pc:spChg>
        <pc:spChg chg="add del mod">
          <ac:chgData name="Alex Perry" userId="e76748d7-21b5-4b37-af68-26036df91a14" providerId="ADAL" clId="{5441561E-232F-4FBB-8393-DD6E169FA728}" dt="2021-07-28T16:09:50.450" v="104" actId="478"/>
          <ac:spMkLst>
            <pc:docMk/>
            <pc:sldMk cId="2194705566" sldId="481"/>
            <ac:spMk id="13" creationId="{97E58927-152D-4D82-A5DC-2E3A3138D41A}"/>
          </ac:spMkLst>
        </pc:spChg>
        <pc:spChg chg="add mod">
          <ac:chgData name="Alex Perry" userId="e76748d7-21b5-4b37-af68-26036df91a14" providerId="ADAL" clId="{5441561E-232F-4FBB-8393-DD6E169FA728}" dt="2021-07-28T16:10:31.968" v="122" actId="20577"/>
          <ac:spMkLst>
            <pc:docMk/>
            <pc:sldMk cId="2194705566" sldId="481"/>
            <ac:spMk id="15" creationId="{4C4D9828-BE2F-4946-9533-BEC1FDF219B3}"/>
          </ac:spMkLst>
        </pc:spChg>
        <pc:spChg chg="add mod">
          <ac:chgData name="Alex Perry" userId="e76748d7-21b5-4b37-af68-26036df91a14" providerId="ADAL" clId="{5441561E-232F-4FBB-8393-DD6E169FA728}" dt="2021-07-28T16:10:55.709" v="150" actId="20577"/>
          <ac:spMkLst>
            <pc:docMk/>
            <pc:sldMk cId="2194705566" sldId="481"/>
            <ac:spMk id="16" creationId="{16229DBA-A8D3-4410-9D86-42C2AD79B542}"/>
          </ac:spMkLst>
        </pc:spChg>
        <pc:picChg chg="add mod">
          <ac:chgData name="Alex Perry" userId="e76748d7-21b5-4b37-af68-26036df91a14" providerId="ADAL" clId="{5441561E-232F-4FBB-8393-DD6E169FA728}" dt="2021-07-28T16:09:27.071" v="97" actId="1076"/>
          <ac:picMkLst>
            <pc:docMk/>
            <pc:sldMk cId="2194705566" sldId="481"/>
            <ac:picMk id="5" creationId="{7A69D97F-4805-45E4-A46D-7C7AEFE395FB}"/>
          </ac:picMkLst>
        </pc:picChg>
        <pc:picChg chg="add mod ord">
          <ac:chgData name="Alex Perry" userId="e76748d7-21b5-4b37-af68-26036df91a14" providerId="ADAL" clId="{5441561E-232F-4FBB-8393-DD6E169FA728}" dt="2021-07-28T16:09:41.932" v="101" actId="1076"/>
          <ac:picMkLst>
            <pc:docMk/>
            <pc:sldMk cId="2194705566" sldId="481"/>
            <ac:picMk id="11" creationId="{7BD11EC0-149D-4353-B376-B95FD6CE07E1}"/>
          </ac:picMkLst>
        </pc:picChg>
        <pc:picChg chg="add mod">
          <ac:chgData name="Alex Perry" userId="e76748d7-21b5-4b37-af68-26036df91a14" providerId="ADAL" clId="{5441561E-232F-4FBB-8393-DD6E169FA728}" dt="2021-07-28T16:09:45.807" v="103" actId="14100"/>
          <ac:picMkLst>
            <pc:docMk/>
            <pc:sldMk cId="2194705566" sldId="481"/>
            <ac:picMk id="1026" creationId="{BD4D9B7A-BB1C-402F-852A-BD282A5130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22A43-D627-DB47-B3A7-EDB2A4991034}"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EDCA-2987-4548-84B1-70D92D138041}" type="slidenum">
              <a:rPr lang="en-US" smtClean="0"/>
              <a:t>‹#›</a:t>
            </a:fld>
            <a:endParaRPr lang="en-US"/>
          </a:p>
        </p:txBody>
      </p:sp>
    </p:spTree>
    <p:extLst>
      <p:ext uri="{BB962C8B-B14F-4D97-AF65-F5344CB8AC3E}">
        <p14:creationId xmlns:p14="http://schemas.microsoft.com/office/powerpoint/2010/main" val="136012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9A66EDCA-2987-4548-84B1-70D92D138041}" type="slidenum">
              <a:rPr lang="en-US" smtClean="0"/>
              <a:t>2</a:t>
            </a:fld>
            <a:endParaRPr lang="en-US"/>
          </a:p>
        </p:txBody>
      </p:sp>
    </p:spTree>
    <p:extLst>
      <p:ext uri="{BB962C8B-B14F-4D97-AF65-F5344CB8AC3E}">
        <p14:creationId xmlns:p14="http://schemas.microsoft.com/office/powerpoint/2010/main" val="308547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9A66EDCA-2987-4548-84B1-70D92D138041}" type="slidenum">
              <a:rPr lang="en-US" smtClean="0"/>
              <a:t>3</a:t>
            </a:fld>
            <a:endParaRPr lang="en-US"/>
          </a:p>
        </p:txBody>
      </p:sp>
    </p:spTree>
    <p:extLst>
      <p:ext uri="{BB962C8B-B14F-4D97-AF65-F5344CB8AC3E}">
        <p14:creationId xmlns:p14="http://schemas.microsoft.com/office/powerpoint/2010/main" val="280639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9A66EDCA-2987-4548-84B1-70D92D138041}" type="slidenum">
              <a:rPr lang="en-US" smtClean="0"/>
              <a:t>4</a:t>
            </a:fld>
            <a:endParaRPr lang="en-US"/>
          </a:p>
        </p:txBody>
      </p:sp>
    </p:spTree>
    <p:extLst>
      <p:ext uri="{BB962C8B-B14F-4D97-AF65-F5344CB8AC3E}">
        <p14:creationId xmlns:p14="http://schemas.microsoft.com/office/powerpoint/2010/main" val="348446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9A66EDCA-2987-4548-84B1-70D92D138041}" type="slidenum">
              <a:rPr lang="en-US" smtClean="0"/>
              <a:t>5</a:t>
            </a:fld>
            <a:endParaRPr lang="en-US"/>
          </a:p>
        </p:txBody>
      </p:sp>
    </p:spTree>
    <p:extLst>
      <p:ext uri="{BB962C8B-B14F-4D97-AF65-F5344CB8AC3E}">
        <p14:creationId xmlns:p14="http://schemas.microsoft.com/office/powerpoint/2010/main" val="188187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9A66EDCA-2987-4548-84B1-70D92D138041}" type="slidenum">
              <a:rPr lang="en-US" smtClean="0"/>
              <a:t>6</a:t>
            </a:fld>
            <a:endParaRPr lang="en-US"/>
          </a:p>
        </p:txBody>
      </p:sp>
    </p:spTree>
    <p:extLst>
      <p:ext uri="{BB962C8B-B14F-4D97-AF65-F5344CB8AC3E}">
        <p14:creationId xmlns:p14="http://schemas.microsoft.com/office/powerpoint/2010/main" val="116603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9A66EDCA-2987-4548-84B1-70D92D138041}" type="slidenum">
              <a:rPr lang="en-US" smtClean="0"/>
              <a:t>7</a:t>
            </a:fld>
            <a:endParaRPr lang="en-US"/>
          </a:p>
        </p:txBody>
      </p:sp>
    </p:spTree>
    <p:extLst>
      <p:ext uri="{BB962C8B-B14F-4D97-AF65-F5344CB8AC3E}">
        <p14:creationId xmlns:p14="http://schemas.microsoft.com/office/powerpoint/2010/main" val="30686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9A66EDCA-2987-4548-84B1-70D92D138041}" type="slidenum">
              <a:rPr lang="en-US" smtClean="0"/>
              <a:t>8</a:t>
            </a:fld>
            <a:endParaRPr lang="en-US"/>
          </a:p>
        </p:txBody>
      </p:sp>
    </p:spTree>
    <p:extLst>
      <p:ext uri="{BB962C8B-B14F-4D97-AF65-F5344CB8AC3E}">
        <p14:creationId xmlns:p14="http://schemas.microsoft.com/office/powerpoint/2010/main" val="286636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6EDCA-2987-4548-84B1-70D92D138041}" type="slidenum">
              <a:rPr lang="en-US" smtClean="0"/>
              <a:t>9</a:t>
            </a:fld>
            <a:endParaRPr lang="en-US"/>
          </a:p>
        </p:txBody>
      </p:sp>
    </p:spTree>
    <p:extLst>
      <p:ext uri="{BB962C8B-B14F-4D97-AF65-F5344CB8AC3E}">
        <p14:creationId xmlns:p14="http://schemas.microsoft.com/office/powerpoint/2010/main" val="108742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CCB3D2-BB44-6146-9AEB-C05510B242D6}"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7394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CB3D2-BB44-6146-9AEB-C05510B242D6}"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42093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CB3D2-BB44-6146-9AEB-C05510B242D6}"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76083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Book" charset="0"/>
                <a:ea typeface="Avenir Book" charset="0"/>
                <a:cs typeface="Avenir Book" charset="0"/>
              </a:defRPr>
            </a:lvl1pPr>
          </a:lstStyle>
          <a:p>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94" y="5741581"/>
            <a:ext cx="1296049" cy="1073779"/>
          </a:xfrm>
          <a:prstGeom prst="rect">
            <a:avLst/>
          </a:prstGeom>
        </p:spPr>
      </p:pic>
    </p:spTree>
    <p:extLst>
      <p:ext uri="{BB962C8B-B14F-4D97-AF65-F5344CB8AC3E}">
        <p14:creationId xmlns:p14="http://schemas.microsoft.com/office/powerpoint/2010/main" val="90548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CB3D2-BB44-6146-9AEB-C05510B242D6}"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142789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CCB3D2-BB44-6146-9AEB-C05510B242D6}"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49112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CCB3D2-BB44-6146-9AEB-C05510B242D6}"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152542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CCB3D2-BB44-6146-9AEB-C05510B242D6}"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122747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CB3D2-BB44-6146-9AEB-C05510B242D6}"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145395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CCB3D2-BB44-6146-9AEB-C05510B242D6}"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46062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CCB3D2-BB44-6146-9AEB-C05510B242D6}"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9F34-1B17-3149-B55F-E76FF7FD2237}" type="slidenum">
              <a:rPr lang="en-US" smtClean="0"/>
              <a:t>‹#›</a:t>
            </a:fld>
            <a:endParaRPr lang="en-US"/>
          </a:p>
        </p:txBody>
      </p:sp>
    </p:spTree>
    <p:extLst>
      <p:ext uri="{BB962C8B-B14F-4D97-AF65-F5344CB8AC3E}">
        <p14:creationId xmlns:p14="http://schemas.microsoft.com/office/powerpoint/2010/main" val="9700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CB3D2-BB44-6146-9AEB-C05510B242D6}" type="datetimeFigureOut">
              <a:rPr lang="en-US" smtClean="0"/>
              <a:t>7/28/2021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89F34-1B17-3149-B55F-E76FF7FD2237}" type="slidenum">
              <a:rPr lang="en-US" smtClean="0"/>
              <a:t>‹#›</a:t>
            </a:fld>
            <a:endParaRPr lang="en-US"/>
          </a:p>
        </p:txBody>
      </p:sp>
    </p:spTree>
    <p:extLst>
      <p:ext uri="{BB962C8B-B14F-4D97-AF65-F5344CB8AC3E}">
        <p14:creationId xmlns:p14="http://schemas.microsoft.com/office/powerpoint/2010/main" val="1171340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ites.google.com/view/invest-forward/home?authuser=0" TargetMode="External"/><Relationship Id="rId3" Type="http://schemas.openxmlformats.org/officeDocument/2006/relationships/image" Target="../media/image6.png"/><Relationship Id="rId7" Type="http://schemas.openxmlformats.org/officeDocument/2006/relationships/hyperlink" Target="https://all4ed.org/reports-factsheets/covid-relief-hs-to-higher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collegeinhighschool.org/covid1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1" y="540357"/>
            <a:ext cx="2331630" cy="13136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649" y="489981"/>
            <a:ext cx="1809847" cy="1327145"/>
          </a:xfrm>
          <a:prstGeom prst="rect">
            <a:avLst/>
          </a:prstGeom>
          <a:noFill/>
          <a:effectLst>
            <a:outerShdw blurRad="50800" dist="50800" dir="5400000" algn="ctr" rotWithShape="0">
              <a:srgbClr val="000000">
                <a:alpha val="0"/>
              </a:srgbClr>
            </a:outerShdw>
          </a:effectLst>
        </p:spPr>
      </p:pic>
      <p:grpSp>
        <p:nvGrpSpPr>
          <p:cNvPr id="2" name="Group 1"/>
          <p:cNvGrpSpPr/>
          <p:nvPr/>
        </p:nvGrpSpPr>
        <p:grpSpPr>
          <a:xfrm>
            <a:off x="4752101" y="520755"/>
            <a:ext cx="4827698" cy="1361833"/>
            <a:chOff x="4306725" y="2003958"/>
            <a:chExt cx="5674654" cy="180859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725" y="2027236"/>
              <a:ext cx="2796992" cy="17853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3717" y="2003958"/>
              <a:ext cx="2877662" cy="1791220"/>
            </a:xfrm>
            <a:prstGeom prst="rect">
              <a:avLst/>
            </a:prstGeom>
          </p:spPr>
        </p:pic>
      </p:grpSp>
      <p:sp>
        <p:nvSpPr>
          <p:cNvPr id="10" name="Rectangle 9"/>
          <p:cNvSpPr/>
          <p:nvPr/>
        </p:nvSpPr>
        <p:spPr>
          <a:xfrm>
            <a:off x="0" y="5558480"/>
            <a:ext cx="1679713" cy="1292087"/>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263640"/>
            <a:ext cx="12192000" cy="586927"/>
          </a:xfrm>
          <a:prstGeom prst="rect">
            <a:avLst/>
          </a:prstGeom>
          <a:gradFill flip="none" rotWithShape="1">
            <a:gsLst>
              <a:gs pos="0">
                <a:srgbClr val="3D6C89"/>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effectLst>
                  <a:outerShdw blurRad="38100" dist="38100" dir="2700000" algn="tl">
                    <a:srgbClr val="000000">
                      <a:alpha val="43137"/>
                    </a:srgbClr>
                  </a:outerShdw>
                </a:effectLst>
                <a:latin typeface="Avenir Book"/>
                <a:ea typeface="Abrade Heavy" charset="0"/>
                <a:cs typeface="Abrade Heavy" charset="0"/>
              </a:rPr>
              <a:t>www.CollegeinHighSchool.org</a:t>
            </a:r>
          </a:p>
        </p:txBody>
      </p:sp>
      <p:sp>
        <p:nvSpPr>
          <p:cNvPr id="11" name="TextBox 10"/>
          <p:cNvSpPr txBox="1"/>
          <p:nvPr/>
        </p:nvSpPr>
        <p:spPr>
          <a:xfrm>
            <a:off x="228384" y="2978624"/>
            <a:ext cx="12192000" cy="2769989"/>
          </a:xfrm>
          <a:prstGeom prst="rect">
            <a:avLst/>
          </a:prstGeom>
          <a:noFill/>
        </p:spPr>
        <p:txBody>
          <a:bodyPr wrap="square" rtlCol="0">
            <a:spAutoFit/>
          </a:bodyPr>
          <a:lstStyle/>
          <a:p>
            <a:pPr algn="ctr"/>
            <a:r>
              <a:rPr lang="en-US" sz="3600" b="1" dirty="0">
                <a:latin typeface="Avenir Book"/>
              </a:rPr>
              <a:t>Using COVID-19 Relief Funding to Support College in High School Programs</a:t>
            </a:r>
          </a:p>
          <a:p>
            <a:pPr algn="ctr"/>
            <a:endParaRPr lang="en-US" sz="3400" b="1" dirty="0">
              <a:latin typeface="Avenir Book"/>
            </a:endParaRPr>
          </a:p>
          <a:p>
            <a:pPr algn="ctr"/>
            <a:r>
              <a:rPr lang="en-US" sz="3400" b="1" dirty="0">
                <a:latin typeface="Avenir Book"/>
              </a:rPr>
              <a:t>NACEP Webinar</a:t>
            </a:r>
          </a:p>
          <a:p>
            <a:pPr algn="ctr"/>
            <a:r>
              <a:rPr lang="en-US" sz="3400" dirty="0">
                <a:latin typeface="Avenir Book"/>
              </a:rPr>
              <a:t>July 28, 2021</a:t>
            </a:r>
          </a:p>
        </p:txBody>
      </p:sp>
    </p:spTree>
    <p:extLst>
      <p:ext uri="{BB962C8B-B14F-4D97-AF65-F5344CB8AC3E}">
        <p14:creationId xmlns:p14="http://schemas.microsoft.com/office/powerpoint/2010/main" val="165778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462" y="235160"/>
            <a:ext cx="10823944" cy="1325563"/>
          </a:xfrm>
        </p:spPr>
        <p:txBody>
          <a:bodyPr>
            <a:normAutofit/>
          </a:bodyPr>
          <a:lstStyle/>
          <a:p>
            <a:pPr algn="r"/>
            <a:r>
              <a:rPr lang="en-US" sz="3200" b="1" dirty="0">
                <a:latin typeface="Avenir Book" charset="0"/>
                <a:ea typeface="Avenir Book" charset="0"/>
                <a:cs typeface="Avenir Book" charset="0"/>
              </a:rPr>
              <a:t>Agenda</a:t>
            </a:r>
          </a:p>
        </p:txBody>
      </p:sp>
      <p:sp>
        <p:nvSpPr>
          <p:cNvPr id="6" name="TextBox 5"/>
          <p:cNvSpPr txBox="1"/>
          <p:nvPr/>
        </p:nvSpPr>
        <p:spPr>
          <a:xfrm>
            <a:off x="2594344" y="1850886"/>
            <a:ext cx="9350062" cy="3816429"/>
          </a:xfrm>
          <a:prstGeom prst="rect">
            <a:avLst/>
          </a:prstGeom>
          <a:noFill/>
        </p:spPr>
        <p:txBody>
          <a:bodyPr wrap="square" rtlCol="0">
            <a:spAutoFit/>
          </a:bodyPr>
          <a:lstStyle/>
          <a:p>
            <a:r>
              <a:rPr lang="en-US" sz="2200" b="1" i="1" dirty="0">
                <a:latin typeface="Abrade Heavy" charset="0"/>
                <a:ea typeface="Abrade Heavy" charset="0"/>
                <a:cs typeface="Abrade Heavy" charset="0"/>
              </a:rPr>
              <a:t>Introductions</a:t>
            </a:r>
          </a:p>
          <a:p>
            <a:endParaRPr lang="en-US" sz="2200" b="1" i="1" dirty="0">
              <a:latin typeface="Abrade Heavy" charset="0"/>
              <a:ea typeface="Abrade Heavy" charset="0"/>
              <a:cs typeface="Abrade Heavy" charset="0"/>
            </a:endParaRPr>
          </a:p>
          <a:p>
            <a:r>
              <a:rPr lang="en-US" sz="2200" b="1" i="1" dirty="0">
                <a:latin typeface="Abrade Heavy" charset="0"/>
                <a:ea typeface="Abrade Heavy" charset="0"/>
                <a:cs typeface="Abrade Heavy" charset="0"/>
              </a:rPr>
              <a:t>College in High School Programs as COVID Response Measures</a:t>
            </a:r>
          </a:p>
          <a:p>
            <a:endParaRPr lang="en-US" sz="2200" b="1" i="1" dirty="0">
              <a:latin typeface="Abrade Heavy" charset="0"/>
              <a:ea typeface="Abrade Heavy" charset="0"/>
              <a:cs typeface="Abrade Heavy" charset="0"/>
            </a:endParaRPr>
          </a:p>
          <a:p>
            <a:r>
              <a:rPr lang="en-US" sz="2200" b="1" i="1" dirty="0">
                <a:latin typeface="Abrade Heavy" charset="0"/>
                <a:ea typeface="Abrade Heavy" charset="0"/>
                <a:cs typeface="Abrade Heavy" charset="0"/>
              </a:rPr>
              <a:t>USED’s Position on Using These Funds</a:t>
            </a:r>
          </a:p>
          <a:p>
            <a:endParaRPr lang="en-US" sz="2200" b="1" i="1" dirty="0">
              <a:latin typeface="Abrade Heavy" charset="0"/>
              <a:ea typeface="Abrade Heavy" charset="0"/>
              <a:cs typeface="Abrade Heavy" charset="0"/>
            </a:endParaRPr>
          </a:p>
          <a:p>
            <a:r>
              <a:rPr lang="en-US" sz="2200" b="1" i="1" dirty="0">
                <a:latin typeface="Abrade Heavy" charset="0"/>
                <a:ea typeface="Abrade Heavy" charset="0"/>
                <a:cs typeface="Abrade Heavy" charset="0"/>
              </a:rPr>
              <a:t>GEER, ESSER, &amp; HEERF</a:t>
            </a:r>
          </a:p>
          <a:p>
            <a:endParaRPr lang="en-US" sz="2200" b="1" i="1" dirty="0">
              <a:latin typeface="Abrade Heavy" charset="0"/>
              <a:ea typeface="Abrade Heavy" charset="0"/>
              <a:cs typeface="Abrade Heavy" charset="0"/>
            </a:endParaRPr>
          </a:p>
          <a:p>
            <a:r>
              <a:rPr lang="en-US" sz="2200" b="1" i="1" dirty="0">
                <a:latin typeface="Abrade Heavy" charset="0"/>
                <a:ea typeface="Abrade Heavy" charset="0"/>
                <a:cs typeface="Abrade Heavy" charset="0"/>
              </a:rPr>
              <a:t>Recommended Funding Uses</a:t>
            </a:r>
          </a:p>
          <a:p>
            <a:endParaRPr lang="en-US" sz="2200" b="1" i="1" dirty="0">
              <a:latin typeface="Abrade Heavy" charset="0"/>
              <a:ea typeface="Abrade Heavy" charset="0"/>
              <a:cs typeface="Abrade Heavy" charset="0"/>
            </a:endParaRPr>
          </a:p>
          <a:p>
            <a:r>
              <a:rPr lang="en-US" sz="2200" b="1" i="1" dirty="0">
                <a:latin typeface="Abrade Heavy" charset="0"/>
                <a:ea typeface="Abrade Heavy" charset="0"/>
                <a:cs typeface="Abrade Heavy" charset="0"/>
              </a:rPr>
              <a:t>Q&amp;A</a:t>
            </a:r>
          </a:p>
        </p:txBody>
      </p:sp>
      <p:sp>
        <p:nvSpPr>
          <p:cNvPr id="2" name="Right Arrow 1"/>
          <p:cNvSpPr/>
          <p:nvPr/>
        </p:nvSpPr>
        <p:spPr>
          <a:xfrm>
            <a:off x="1393370" y="1850886"/>
            <a:ext cx="978408" cy="484632"/>
          </a:xfrm>
          <a:prstGeom prst="rightArrow">
            <a:avLst/>
          </a:prstGeom>
          <a:solidFill>
            <a:srgbClr val="3D6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393370" y="2548517"/>
            <a:ext cx="978408" cy="484632"/>
          </a:xfrm>
          <a:prstGeom prst="rightArrow">
            <a:avLst/>
          </a:prstGeom>
          <a:solidFill>
            <a:srgbClr val="A7C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1613D733-5397-4D70-8148-54FBC9397AE5}"/>
              </a:ext>
            </a:extLst>
          </p:cNvPr>
          <p:cNvSpPr/>
          <p:nvPr/>
        </p:nvSpPr>
        <p:spPr>
          <a:xfrm>
            <a:off x="1364017" y="3186684"/>
            <a:ext cx="978408" cy="48463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1">
            <a:extLst>
              <a:ext uri="{FF2B5EF4-FFF2-40B4-BE49-F238E27FC236}">
                <a16:creationId xmlns:a16="http://schemas.microsoft.com/office/drawing/2014/main" id="{0A3547F6-5A12-4CC0-8D3F-415F64091BC4}"/>
              </a:ext>
            </a:extLst>
          </p:cNvPr>
          <p:cNvSpPr/>
          <p:nvPr/>
        </p:nvSpPr>
        <p:spPr>
          <a:xfrm>
            <a:off x="1364017" y="3882203"/>
            <a:ext cx="978408" cy="484632"/>
          </a:xfrm>
          <a:prstGeom prst="rightArrow">
            <a:avLst/>
          </a:prstGeom>
          <a:solidFill>
            <a:srgbClr val="3D6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6">
            <a:extLst>
              <a:ext uri="{FF2B5EF4-FFF2-40B4-BE49-F238E27FC236}">
                <a16:creationId xmlns:a16="http://schemas.microsoft.com/office/drawing/2014/main" id="{B54F37BE-7843-4925-AF0D-1BF27166F0E1}"/>
              </a:ext>
            </a:extLst>
          </p:cNvPr>
          <p:cNvSpPr/>
          <p:nvPr/>
        </p:nvSpPr>
        <p:spPr>
          <a:xfrm>
            <a:off x="1364017" y="4577722"/>
            <a:ext cx="978408" cy="484632"/>
          </a:xfrm>
          <a:prstGeom prst="rightArrow">
            <a:avLst/>
          </a:prstGeom>
          <a:solidFill>
            <a:srgbClr val="A7C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7">
            <a:extLst>
              <a:ext uri="{FF2B5EF4-FFF2-40B4-BE49-F238E27FC236}">
                <a16:creationId xmlns:a16="http://schemas.microsoft.com/office/drawing/2014/main" id="{8BDC6181-7E3B-45A0-8C65-9782AE55A2BB}"/>
              </a:ext>
            </a:extLst>
          </p:cNvPr>
          <p:cNvSpPr/>
          <p:nvPr/>
        </p:nvSpPr>
        <p:spPr>
          <a:xfrm>
            <a:off x="1393370" y="5182683"/>
            <a:ext cx="978408" cy="48463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3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462" y="235160"/>
            <a:ext cx="10823944" cy="1325563"/>
          </a:xfrm>
        </p:spPr>
        <p:txBody>
          <a:bodyPr>
            <a:normAutofit/>
          </a:bodyPr>
          <a:lstStyle/>
          <a:p>
            <a:pPr algn="r"/>
            <a:r>
              <a:rPr lang="en-US" sz="3200" b="1" dirty="0">
                <a:latin typeface="Avenir Book" charset="0"/>
                <a:ea typeface="Avenir Book" charset="0"/>
                <a:cs typeface="Avenir Book" charset="0"/>
              </a:rPr>
              <a:t>What Role Do College in High School Programs Play in COVID Recovery?</a:t>
            </a:r>
          </a:p>
        </p:txBody>
      </p:sp>
      <p:sp>
        <p:nvSpPr>
          <p:cNvPr id="6" name="TextBox 5"/>
          <p:cNvSpPr txBox="1"/>
          <p:nvPr/>
        </p:nvSpPr>
        <p:spPr>
          <a:xfrm>
            <a:off x="2157951" y="1850886"/>
            <a:ext cx="9350062" cy="3785652"/>
          </a:xfrm>
          <a:prstGeom prst="rect">
            <a:avLst/>
          </a:prstGeom>
          <a:noFill/>
        </p:spPr>
        <p:txBody>
          <a:bodyPr wrap="square" rtlCol="0">
            <a:spAutoFit/>
          </a:bodyPr>
          <a:lstStyle/>
          <a:p>
            <a:r>
              <a:rPr lang="en-US" sz="2400" b="1" dirty="0">
                <a:ea typeface="Abrade Heavy" charset="0"/>
                <a:cs typeface="Abrade Heavy" charset="0"/>
              </a:rPr>
              <a:t>Addressing Declining Postsecondary Enrollments</a:t>
            </a:r>
            <a:r>
              <a:rPr lang="en-US" sz="2400" dirty="0">
                <a:ea typeface="Abrade Heavy" charset="0"/>
                <a:cs typeface="Abrade Heavy" charset="0"/>
              </a:rPr>
              <a:t> – Research strongly indicates students are more likely to access college as a result of taking dual enrollment.</a:t>
            </a:r>
          </a:p>
          <a:p>
            <a:endParaRPr lang="en-US" sz="2400" b="1" dirty="0">
              <a:ea typeface="Abrade Heavy" charset="0"/>
              <a:cs typeface="Abrade Heavy" charset="0"/>
            </a:endParaRPr>
          </a:p>
          <a:p>
            <a:r>
              <a:rPr lang="en-US" sz="2400" b="1" dirty="0">
                <a:ea typeface="Abrade Heavy" charset="0"/>
                <a:cs typeface="Abrade Heavy" charset="0"/>
              </a:rPr>
              <a:t>Accelerating Student Learning</a:t>
            </a:r>
            <a:r>
              <a:rPr lang="en-US" sz="2400" dirty="0">
                <a:ea typeface="Abrade Heavy" charset="0"/>
                <a:cs typeface="Abrade Heavy" charset="0"/>
              </a:rPr>
              <a:t> – A number of students who will need to accelerate their learning due to the pandemic may respond better to the college learning environment.</a:t>
            </a:r>
          </a:p>
          <a:p>
            <a:endParaRPr lang="en-US" sz="2400" b="1" dirty="0">
              <a:ea typeface="Abrade Heavy" charset="0"/>
              <a:cs typeface="Abrade Heavy" charset="0"/>
            </a:endParaRPr>
          </a:p>
          <a:p>
            <a:r>
              <a:rPr lang="en-US" sz="2400" b="1" dirty="0">
                <a:ea typeface="Abrade Heavy" charset="0"/>
                <a:cs typeface="Abrade Heavy" charset="0"/>
              </a:rPr>
              <a:t>Boosting Postsecondary Success </a:t>
            </a:r>
            <a:r>
              <a:rPr lang="en-US" sz="2400" dirty="0">
                <a:ea typeface="Abrade Heavy" charset="0"/>
                <a:cs typeface="Abrade Heavy" charset="0"/>
              </a:rPr>
              <a:t>– COVID demonstrates, again, the importance of students securing postsecondary degrees and credentials.</a:t>
            </a:r>
            <a:endParaRPr lang="en-US" sz="2400" b="1" dirty="0">
              <a:ea typeface="Abrade Heavy" charset="0"/>
              <a:cs typeface="Abrade Heavy" charset="0"/>
            </a:endParaRPr>
          </a:p>
        </p:txBody>
      </p:sp>
      <p:sp>
        <p:nvSpPr>
          <p:cNvPr id="2" name="Right Arrow 1"/>
          <p:cNvSpPr/>
          <p:nvPr/>
        </p:nvSpPr>
        <p:spPr>
          <a:xfrm>
            <a:off x="1120462" y="1850886"/>
            <a:ext cx="978408" cy="484632"/>
          </a:xfrm>
          <a:prstGeom prst="rightArrow">
            <a:avLst/>
          </a:prstGeom>
          <a:solidFill>
            <a:srgbClr val="3D6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120462" y="3311232"/>
            <a:ext cx="978408" cy="484632"/>
          </a:xfrm>
          <a:prstGeom prst="rightArrow">
            <a:avLst/>
          </a:prstGeom>
          <a:solidFill>
            <a:srgbClr val="A7C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859892EE-493A-4BF3-B924-ABA6E9C608E1}"/>
              </a:ext>
            </a:extLst>
          </p:cNvPr>
          <p:cNvSpPr/>
          <p:nvPr/>
        </p:nvSpPr>
        <p:spPr>
          <a:xfrm>
            <a:off x="1120462" y="4771578"/>
            <a:ext cx="978408" cy="48463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63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462" y="235160"/>
            <a:ext cx="10823944" cy="1325563"/>
          </a:xfrm>
        </p:spPr>
        <p:txBody>
          <a:bodyPr>
            <a:normAutofit/>
          </a:bodyPr>
          <a:lstStyle/>
          <a:p>
            <a:pPr algn="r"/>
            <a:r>
              <a:rPr lang="en-US" sz="3200" b="1" dirty="0">
                <a:latin typeface="Avenir Book" charset="0"/>
                <a:ea typeface="Avenir Book" charset="0"/>
                <a:cs typeface="Avenir Book" charset="0"/>
              </a:rPr>
              <a:t>USED’s Comments on Dual Enrollment</a:t>
            </a:r>
          </a:p>
        </p:txBody>
      </p:sp>
      <p:sp>
        <p:nvSpPr>
          <p:cNvPr id="6" name="TextBox 5"/>
          <p:cNvSpPr txBox="1"/>
          <p:nvPr/>
        </p:nvSpPr>
        <p:spPr>
          <a:xfrm>
            <a:off x="2157951" y="1850886"/>
            <a:ext cx="9350062" cy="4154984"/>
          </a:xfrm>
          <a:prstGeom prst="rect">
            <a:avLst/>
          </a:prstGeom>
          <a:noFill/>
        </p:spPr>
        <p:txBody>
          <a:bodyPr wrap="square" rtlCol="0">
            <a:spAutoFit/>
          </a:bodyPr>
          <a:lstStyle/>
          <a:p>
            <a:r>
              <a:rPr lang="en-US" sz="2400" b="1" dirty="0">
                <a:ea typeface="Abrade Heavy" charset="0"/>
                <a:cs typeface="Abrade Heavy" charset="0"/>
              </a:rPr>
              <a:t>USED COVID-19 Handbook Volume 2: Roadmap to Reopening Safely and Meeting All Students’ Needs</a:t>
            </a:r>
          </a:p>
          <a:p>
            <a:endParaRPr lang="en-US" sz="2400" b="1" dirty="0">
              <a:ea typeface="Abrade Heavy" charset="0"/>
              <a:cs typeface="Abrade Heavy" charset="0"/>
            </a:endParaRPr>
          </a:p>
          <a:p>
            <a:endParaRPr lang="en-US" sz="2400" b="1" dirty="0">
              <a:ea typeface="Abrade Heavy" charset="0"/>
              <a:cs typeface="Abrade Heavy" charset="0"/>
            </a:endParaRPr>
          </a:p>
          <a:p>
            <a:r>
              <a:rPr lang="en-US" sz="2400" dirty="0">
                <a:ea typeface="Abrade Heavy" charset="0"/>
                <a:cs typeface="Abrade Heavy" charset="0"/>
              </a:rPr>
              <a:t>States and school districts should consider “[s]</a:t>
            </a:r>
            <a:r>
              <a:rPr lang="en-US" sz="2400" dirty="0" err="1">
                <a:ea typeface="Abrade Heavy" charset="0"/>
                <a:cs typeface="Abrade Heavy" charset="0"/>
              </a:rPr>
              <a:t>upport</a:t>
            </a:r>
            <a:r>
              <a:rPr lang="en-US" sz="2400" dirty="0">
                <a:ea typeface="Abrade Heavy" charset="0"/>
                <a:cs typeface="Abrade Heavy" charset="0"/>
              </a:rPr>
              <a:t>[</a:t>
            </a:r>
            <a:r>
              <a:rPr lang="en-US" sz="2400" dirty="0" err="1">
                <a:ea typeface="Abrade Heavy" charset="0"/>
                <a:cs typeface="Abrade Heavy" charset="0"/>
              </a:rPr>
              <a:t>ing</a:t>
            </a:r>
            <a:r>
              <a:rPr lang="en-US" sz="2400" dirty="0">
                <a:ea typeface="Abrade Heavy" charset="0"/>
                <a:cs typeface="Abrade Heavy" charset="0"/>
              </a:rPr>
              <a:t>] dual enrollment and early college high schools, which studies show increase postsecondary preparation and enrollment. These programs can serve as effective mechanisms at exposing high school students to college course-taking, providing a college reengagement strategy for students who are at risk of not continuing to postsecondary education upon high school graduation.”</a:t>
            </a:r>
          </a:p>
        </p:txBody>
      </p:sp>
      <p:sp>
        <p:nvSpPr>
          <p:cNvPr id="2" name="Right Arrow 1"/>
          <p:cNvSpPr/>
          <p:nvPr/>
        </p:nvSpPr>
        <p:spPr>
          <a:xfrm>
            <a:off x="1120462" y="1850886"/>
            <a:ext cx="978408" cy="484632"/>
          </a:xfrm>
          <a:prstGeom prst="rightArrow">
            <a:avLst/>
          </a:prstGeom>
          <a:solidFill>
            <a:srgbClr val="3D6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120462" y="3311232"/>
            <a:ext cx="978408" cy="484632"/>
          </a:xfrm>
          <a:prstGeom prst="rightArrow">
            <a:avLst/>
          </a:prstGeom>
          <a:solidFill>
            <a:srgbClr val="A7C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86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462" y="235160"/>
            <a:ext cx="10823944" cy="1325563"/>
          </a:xfrm>
        </p:spPr>
        <p:txBody>
          <a:bodyPr>
            <a:normAutofit/>
          </a:bodyPr>
          <a:lstStyle/>
          <a:p>
            <a:pPr algn="r"/>
            <a:r>
              <a:rPr lang="en-US" sz="3200" b="1" dirty="0">
                <a:latin typeface="Avenir Book" charset="0"/>
                <a:ea typeface="Avenir Book" charset="0"/>
                <a:cs typeface="Avenir Book" charset="0"/>
              </a:rPr>
              <a:t>Using COVID Funding</a:t>
            </a:r>
          </a:p>
        </p:txBody>
      </p:sp>
      <p:sp>
        <p:nvSpPr>
          <p:cNvPr id="6" name="TextBox 5"/>
          <p:cNvSpPr txBox="1"/>
          <p:nvPr/>
        </p:nvSpPr>
        <p:spPr>
          <a:xfrm>
            <a:off x="2157951" y="1850886"/>
            <a:ext cx="9350062" cy="4708981"/>
          </a:xfrm>
          <a:prstGeom prst="rect">
            <a:avLst/>
          </a:prstGeom>
          <a:noFill/>
        </p:spPr>
        <p:txBody>
          <a:bodyPr wrap="square" rtlCol="0">
            <a:spAutoFit/>
          </a:bodyPr>
          <a:lstStyle/>
          <a:p>
            <a:r>
              <a:rPr lang="en-US" sz="2000" b="1" dirty="0">
                <a:ea typeface="Abrade Heavy" charset="0"/>
                <a:cs typeface="Abrade Heavy" charset="0"/>
              </a:rPr>
              <a:t>Governors: </a:t>
            </a:r>
            <a:r>
              <a:rPr lang="en-US" sz="2000" dirty="0">
                <a:ea typeface="Abrade Heavy" charset="0"/>
                <a:cs typeface="Abrade Heavy" charset="0"/>
              </a:rPr>
              <a:t>Governors may use any remaining funding from the Governor’s Emergency Education Relief Fund (GEER) to support college in high school programs.</a:t>
            </a:r>
          </a:p>
          <a:p>
            <a:endParaRPr lang="en-US" sz="2000" dirty="0">
              <a:ea typeface="Abrade Heavy" charset="0"/>
              <a:cs typeface="Abrade Heavy" charset="0"/>
            </a:endParaRPr>
          </a:p>
          <a:p>
            <a:r>
              <a:rPr lang="en-US" sz="2000" b="1" dirty="0">
                <a:ea typeface="Abrade Heavy" charset="0"/>
                <a:cs typeface="Abrade Heavy" charset="0"/>
              </a:rPr>
              <a:t>State Education Agencies (SEAs): </a:t>
            </a:r>
            <a:r>
              <a:rPr lang="en-US" sz="2000" dirty="0">
                <a:ea typeface="Abrade Heavy" charset="0"/>
                <a:cs typeface="Abrade Heavy" charset="0"/>
              </a:rPr>
              <a:t>SEAs may use state set-aside funding included in the Elementary and Secondary School Emergency Relief Fund (ESSER) to support college in high school programs, including funds reserved to address learning loss. </a:t>
            </a:r>
          </a:p>
          <a:p>
            <a:endParaRPr lang="en-US" sz="2000" dirty="0">
              <a:ea typeface="Abrade Heavy" charset="0"/>
              <a:cs typeface="Abrade Heavy" charset="0"/>
            </a:endParaRPr>
          </a:p>
          <a:p>
            <a:r>
              <a:rPr lang="en-US" sz="2000" b="1" dirty="0">
                <a:ea typeface="Abrade Heavy" charset="0"/>
                <a:cs typeface="Abrade Heavy" charset="0"/>
              </a:rPr>
              <a:t>School Districts: </a:t>
            </a:r>
            <a:r>
              <a:rPr lang="en-US" sz="2000" dirty="0">
                <a:ea typeface="Abrade Heavy" charset="0"/>
                <a:cs typeface="Abrade Heavy" charset="0"/>
              </a:rPr>
              <a:t>School districts may also use ESSER funding to support college in high school programs, including funds reserved by districts to address learning loss.</a:t>
            </a:r>
          </a:p>
          <a:p>
            <a:endParaRPr lang="en-US" sz="2000" dirty="0">
              <a:ea typeface="Abrade Heavy" charset="0"/>
              <a:cs typeface="Abrade Heavy" charset="0"/>
            </a:endParaRPr>
          </a:p>
          <a:p>
            <a:r>
              <a:rPr lang="en-US" sz="2000" b="1" dirty="0">
                <a:ea typeface="Abrade Heavy" charset="0"/>
                <a:cs typeface="Abrade Heavy" charset="0"/>
              </a:rPr>
              <a:t>Colleges &amp; Universities: </a:t>
            </a:r>
            <a:r>
              <a:rPr lang="en-US" sz="2000" dirty="0">
                <a:ea typeface="Abrade Heavy" charset="0"/>
                <a:cs typeface="Abrade Heavy" charset="0"/>
              </a:rPr>
              <a:t>Institutions of higher education (IHEs) may use institutional funding received through the Higher Education Emergency Relief Fund (HEERF) to support student access to and success in college in high school programs. IHEs may also choose to provide emergency student financial aid to students participating in the IHE’s college in high school program.</a:t>
            </a:r>
          </a:p>
        </p:txBody>
      </p:sp>
      <p:sp>
        <p:nvSpPr>
          <p:cNvPr id="2" name="Right Arrow 1"/>
          <p:cNvSpPr/>
          <p:nvPr/>
        </p:nvSpPr>
        <p:spPr>
          <a:xfrm>
            <a:off x="1120462" y="1850886"/>
            <a:ext cx="978408" cy="484632"/>
          </a:xfrm>
          <a:prstGeom prst="rightArrow">
            <a:avLst/>
          </a:prstGeom>
          <a:solidFill>
            <a:srgbClr val="3D6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120462" y="2703633"/>
            <a:ext cx="978408" cy="484632"/>
          </a:xfrm>
          <a:prstGeom prst="rightArrow">
            <a:avLst/>
          </a:prstGeom>
          <a:solidFill>
            <a:srgbClr val="A7C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859892EE-493A-4BF3-B924-ABA6E9C608E1}"/>
              </a:ext>
            </a:extLst>
          </p:cNvPr>
          <p:cNvSpPr/>
          <p:nvPr/>
        </p:nvSpPr>
        <p:spPr>
          <a:xfrm>
            <a:off x="1120462" y="3963060"/>
            <a:ext cx="978408" cy="48463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1">
            <a:extLst>
              <a:ext uri="{FF2B5EF4-FFF2-40B4-BE49-F238E27FC236}">
                <a16:creationId xmlns:a16="http://schemas.microsoft.com/office/drawing/2014/main" id="{B2FDC529-7AEA-4BE8-A2B5-2EA6D2E97215}"/>
              </a:ext>
            </a:extLst>
          </p:cNvPr>
          <p:cNvSpPr/>
          <p:nvPr/>
        </p:nvSpPr>
        <p:spPr>
          <a:xfrm>
            <a:off x="1120462" y="4896665"/>
            <a:ext cx="978408" cy="484632"/>
          </a:xfrm>
          <a:prstGeom prst="rightArrow">
            <a:avLst/>
          </a:prstGeom>
          <a:solidFill>
            <a:srgbClr val="3D6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07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E6D499F-553C-42A2-A821-B9667AB85930}"/>
              </a:ext>
            </a:extLst>
          </p:cNvPr>
          <p:cNvPicPr>
            <a:picLocks noChangeAspect="1"/>
          </p:cNvPicPr>
          <p:nvPr/>
        </p:nvPicPr>
        <p:blipFill rotWithShape="1">
          <a:blip r:embed="rId3"/>
          <a:srcRect l="4137" t="4737" r="4038" b="4561"/>
          <a:stretch/>
        </p:blipFill>
        <p:spPr>
          <a:xfrm>
            <a:off x="1961147" y="0"/>
            <a:ext cx="8270279" cy="6852139"/>
          </a:xfrm>
          <a:prstGeom prst="rect">
            <a:avLst/>
          </a:prstGeom>
        </p:spPr>
      </p:pic>
    </p:spTree>
    <p:extLst>
      <p:ext uri="{BB962C8B-B14F-4D97-AF65-F5344CB8AC3E}">
        <p14:creationId xmlns:p14="http://schemas.microsoft.com/office/powerpoint/2010/main" val="90977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462" y="235160"/>
            <a:ext cx="10823944" cy="1325563"/>
          </a:xfrm>
        </p:spPr>
        <p:txBody>
          <a:bodyPr>
            <a:normAutofit/>
          </a:bodyPr>
          <a:lstStyle/>
          <a:p>
            <a:pPr algn="r"/>
            <a:r>
              <a:rPr lang="en-US" sz="3200" b="1" dirty="0">
                <a:latin typeface="Avenir Book" charset="0"/>
                <a:ea typeface="Avenir Book" charset="0"/>
                <a:cs typeface="Avenir Book" charset="0"/>
              </a:rPr>
              <a:t>Funding Considerations</a:t>
            </a:r>
          </a:p>
        </p:txBody>
      </p:sp>
      <p:sp>
        <p:nvSpPr>
          <p:cNvPr id="6" name="TextBox 5"/>
          <p:cNvSpPr txBox="1"/>
          <p:nvPr/>
        </p:nvSpPr>
        <p:spPr>
          <a:xfrm>
            <a:off x="2157951" y="1850886"/>
            <a:ext cx="9350062" cy="4154984"/>
          </a:xfrm>
          <a:prstGeom prst="rect">
            <a:avLst/>
          </a:prstGeom>
          <a:noFill/>
        </p:spPr>
        <p:txBody>
          <a:bodyPr wrap="square" rtlCol="0">
            <a:spAutoFit/>
          </a:bodyPr>
          <a:lstStyle/>
          <a:p>
            <a:r>
              <a:rPr lang="en-US" sz="2400" b="1" dirty="0">
                <a:ea typeface="Abrade Heavy" charset="0"/>
                <a:cs typeface="Abrade Heavy" charset="0"/>
              </a:rPr>
              <a:t>Everything Must Be Spent Down by 2024 </a:t>
            </a:r>
            <a:r>
              <a:rPr lang="en-US" sz="2400" dirty="0">
                <a:ea typeface="Abrade Heavy" charset="0"/>
                <a:cs typeface="Abrade Heavy" charset="0"/>
              </a:rPr>
              <a:t>– This is not a sustainable funding strategy for supporting long-term student costs. But targeted funding support now for COVID-impacted students is timely.</a:t>
            </a:r>
          </a:p>
          <a:p>
            <a:endParaRPr lang="en-US" sz="2400" b="1" dirty="0">
              <a:ea typeface="Abrade Heavy" charset="0"/>
              <a:cs typeface="Abrade Heavy" charset="0"/>
            </a:endParaRPr>
          </a:p>
          <a:p>
            <a:r>
              <a:rPr lang="en-US" sz="2400" b="1" dirty="0">
                <a:ea typeface="Abrade Heavy" charset="0"/>
                <a:cs typeface="Abrade Heavy" charset="0"/>
              </a:rPr>
              <a:t>Use This Opportunity to Build Long-Term Success</a:t>
            </a:r>
            <a:r>
              <a:rPr lang="en-US" sz="2400" dirty="0">
                <a:ea typeface="Abrade Heavy" charset="0"/>
                <a:cs typeface="Abrade Heavy" charset="0"/>
              </a:rPr>
              <a:t> – Rather than enhancing existing funding mechanisms, consider using funding to address long-term structural issues in policy.</a:t>
            </a:r>
          </a:p>
          <a:p>
            <a:endParaRPr lang="en-US" sz="2400" b="1" dirty="0">
              <a:ea typeface="Abrade Heavy" charset="0"/>
              <a:cs typeface="Abrade Heavy" charset="0"/>
            </a:endParaRPr>
          </a:p>
          <a:p>
            <a:r>
              <a:rPr lang="en-US" sz="2400" b="1" dirty="0">
                <a:ea typeface="Abrade Heavy" charset="0"/>
                <a:cs typeface="Abrade Heavy" charset="0"/>
              </a:rPr>
              <a:t>What’s Next for Online Dual Enrollment? </a:t>
            </a:r>
            <a:r>
              <a:rPr lang="en-US" sz="2400" dirty="0">
                <a:ea typeface="Abrade Heavy" charset="0"/>
                <a:cs typeface="Abrade Heavy" charset="0"/>
              </a:rPr>
              <a:t>– That’s the $64,000 question. It’s here to stay in a much more robust way than pre-pandemic – it has big potential, and just as much risk.</a:t>
            </a:r>
            <a:endParaRPr lang="en-US" sz="2400" b="1" dirty="0">
              <a:ea typeface="Abrade Heavy" charset="0"/>
              <a:cs typeface="Abrade Heavy" charset="0"/>
            </a:endParaRPr>
          </a:p>
        </p:txBody>
      </p:sp>
      <p:sp>
        <p:nvSpPr>
          <p:cNvPr id="2" name="Right Arrow 1"/>
          <p:cNvSpPr/>
          <p:nvPr/>
        </p:nvSpPr>
        <p:spPr>
          <a:xfrm>
            <a:off x="1120462" y="1850886"/>
            <a:ext cx="978408" cy="484632"/>
          </a:xfrm>
          <a:prstGeom prst="rightArrow">
            <a:avLst/>
          </a:prstGeom>
          <a:solidFill>
            <a:srgbClr val="3D6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120462" y="3311232"/>
            <a:ext cx="978408" cy="484632"/>
          </a:xfrm>
          <a:prstGeom prst="rightArrow">
            <a:avLst/>
          </a:prstGeom>
          <a:solidFill>
            <a:srgbClr val="A7C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859892EE-493A-4BF3-B924-ABA6E9C608E1}"/>
              </a:ext>
            </a:extLst>
          </p:cNvPr>
          <p:cNvSpPr/>
          <p:nvPr/>
        </p:nvSpPr>
        <p:spPr>
          <a:xfrm>
            <a:off x="1120462" y="4771578"/>
            <a:ext cx="978408" cy="48463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55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D11EC0-149D-4353-B376-B95FD6CE07E1}"/>
              </a:ext>
            </a:extLst>
          </p:cNvPr>
          <p:cNvPicPr>
            <a:picLocks noChangeAspect="1"/>
          </p:cNvPicPr>
          <p:nvPr/>
        </p:nvPicPr>
        <p:blipFill>
          <a:blip r:embed="rId3"/>
          <a:stretch>
            <a:fillRect/>
          </a:stretch>
        </p:blipFill>
        <p:spPr>
          <a:xfrm>
            <a:off x="1708551" y="4528570"/>
            <a:ext cx="5742616" cy="2203713"/>
          </a:xfrm>
          <a:prstGeom prst="rect">
            <a:avLst/>
          </a:prstGeom>
        </p:spPr>
      </p:pic>
      <p:sp>
        <p:nvSpPr>
          <p:cNvPr id="6" name="TextBox 5"/>
          <p:cNvSpPr txBox="1"/>
          <p:nvPr/>
        </p:nvSpPr>
        <p:spPr>
          <a:xfrm>
            <a:off x="6990817" y="1453200"/>
            <a:ext cx="1109751" cy="461665"/>
          </a:xfrm>
          <a:prstGeom prst="rect">
            <a:avLst/>
          </a:prstGeom>
          <a:noFill/>
        </p:spPr>
        <p:txBody>
          <a:bodyPr wrap="square" rtlCol="0">
            <a:spAutoFit/>
          </a:bodyPr>
          <a:lstStyle/>
          <a:p>
            <a:r>
              <a:rPr lang="en-US" sz="2400" b="1" dirty="0">
                <a:ea typeface="Abrade Heavy" charset="0"/>
                <a:cs typeface="Abrade Heavy" charset="0"/>
                <a:hlinkClick r:id="rId4"/>
              </a:rPr>
              <a:t>CHSA</a:t>
            </a:r>
            <a:endParaRPr lang="en-US" sz="2400" b="1" dirty="0">
              <a:ea typeface="Abrade Heavy" charset="0"/>
              <a:cs typeface="Abrade Heavy" charset="0"/>
            </a:endParaRPr>
          </a:p>
        </p:txBody>
      </p:sp>
      <p:pic>
        <p:nvPicPr>
          <p:cNvPr id="5" name="Picture 4">
            <a:extLst>
              <a:ext uri="{FF2B5EF4-FFF2-40B4-BE49-F238E27FC236}">
                <a16:creationId xmlns:a16="http://schemas.microsoft.com/office/drawing/2014/main" id="{7A69D97F-4805-45E4-A46D-7C7AEFE395FB}"/>
              </a:ext>
            </a:extLst>
          </p:cNvPr>
          <p:cNvPicPr>
            <a:picLocks noChangeAspect="1"/>
          </p:cNvPicPr>
          <p:nvPr/>
        </p:nvPicPr>
        <p:blipFill>
          <a:blip r:embed="rId5"/>
          <a:stretch>
            <a:fillRect/>
          </a:stretch>
        </p:blipFill>
        <p:spPr>
          <a:xfrm>
            <a:off x="8100568" y="125717"/>
            <a:ext cx="3895725" cy="5048250"/>
          </a:xfrm>
          <a:prstGeom prst="rect">
            <a:avLst/>
          </a:prstGeom>
        </p:spPr>
      </p:pic>
      <p:pic>
        <p:nvPicPr>
          <p:cNvPr id="1026" name="Picture 2">
            <a:extLst>
              <a:ext uri="{FF2B5EF4-FFF2-40B4-BE49-F238E27FC236}">
                <a16:creationId xmlns:a16="http://schemas.microsoft.com/office/drawing/2014/main" id="{BD4D9B7A-BB1C-402F-852A-BD282A5130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67288"/>
            <a:ext cx="2893934" cy="37452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38D7F25-CAC5-4CA9-B5B8-806AB9450B75}"/>
              </a:ext>
            </a:extLst>
          </p:cNvPr>
          <p:cNvSpPr txBox="1"/>
          <p:nvPr/>
        </p:nvSpPr>
        <p:spPr>
          <a:xfrm>
            <a:off x="559052" y="3812583"/>
            <a:ext cx="4382964" cy="461665"/>
          </a:xfrm>
          <a:prstGeom prst="rect">
            <a:avLst/>
          </a:prstGeom>
          <a:noFill/>
        </p:spPr>
        <p:txBody>
          <a:bodyPr wrap="square" rtlCol="0">
            <a:spAutoFit/>
          </a:bodyPr>
          <a:lstStyle/>
          <a:p>
            <a:r>
              <a:rPr lang="en-US" sz="2400" b="1" dirty="0">
                <a:ea typeface="Abrade Heavy" charset="0"/>
                <a:cs typeface="Abrade Heavy" charset="0"/>
                <a:hlinkClick r:id="rId7"/>
              </a:rPr>
              <a:t>Alliance for Excellent Education</a:t>
            </a:r>
            <a:endParaRPr lang="en-US" sz="2400" b="1" dirty="0">
              <a:ea typeface="Abrade Heavy" charset="0"/>
              <a:cs typeface="Abrade Heavy" charset="0"/>
            </a:endParaRPr>
          </a:p>
        </p:txBody>
      </p:sp>
      <p:sp>
        <p:nvSpPr>
          <p:cNvPr id="15" name="TextBox 14">
            <a:extLst>
              <a:ext uri="{FF2B5EF4-FFF2-40B4-BE49-F238E27FC236}">
                <a16:creationId xmlns:a16="http://schemas.microsoft.com/office/drawing/2014/main" id="{4C4D9828-BE2F-4946-9533-BEC1FDF219B3}"/>
              </a:ext>
            </a:extLst>
          </p:cNvPr>
          <p:cNvSpPr txBox="1"/>
          <p:nvPr/>
        </p:nvSpPr>
        <p:spPr>
          <a:xfrm>
            <a:off x="7545692" y="6111020"/>
            <a:ext cx="4382964" cy="461665"/>
          </a:xfrm>
          <a:prstGeom prst="rect">
            <a:avLst/>
          </a:prstGeom>
          <a:noFill/>
        </p:spPr>
        <p:txBody>
          <a:bodyPr wrap="square" rtlCol="0">
            <a:spAutoFit/>
          </a:bodyPr>
          <a:lstStyle/>
          <a:p>
            <a:r>
              <a:rPr lang="en-US" sz="2400" b="1" dirty="0">
                <a:ea typeface="Abrade Heavy" charset="0"/>
                <a:cs typeface="Abrade Heavy" charset="0"/>
                <a:hlinkClick r:id="rId8"/>
              </a:rPr>
              <a:t>Invest Forward</a:t>
            </a:r>
            <a:endParaRPr lang="en-US" sz="2400" b="1" dirty="0">
              <a:ea typeface="Abrade Heavy" charset="0"/>
              <a:cs typeface="Abrade Heavy" charset="0"/>
            </a:endParaRPr>
          </a:p>
        </p:txBody>
      </p:sp>
      <p:sp>
        <p:nvSpPr>
          <p:cNvPr id="16" name="TextBox 15">
            <a:extLst>
              <a:ext uri="{FF2B5EF4-FFF2-40B4-BE49-F238E27FC236}">
                <a16:creationId xmlns:a16="http://schemas.microsoft.com/office/drawing/2014/main" id="{16229DBA-A8D3-4410-9D86-42C2AD79B542}"/>
              </a:ext>
            </a:extLst>
          </p:cNvPr>
          <p:cNvSpPr txBox="1"/>
          <p:nvPr/>
        </p:nvSpPr>
        <p:spPr>
          <a:xfrm>
            <a:off x="4799335" y="327793"/>
            <a:ext cx="4382964" cy="461665"/>
          </a:xfrm>
          <a:prstGeom prst="rect">
            <a:avLst/>
          </a:prstGeom>
          <a:noFill/>
        </p:spPr>
        <p:txBody>
          <a:bodyPr wrap="square" rtlCol="0">
            <a:spAutoFit/>
          </a:bodyPr>
          <a:lstStyle/>
          <a:p>
            <a:r>
              <a:rPr lang="en-US" sz="2400" b="1" dirty="0">
                <a:ea typeface="Abrade Heavy" charset="0"/>
                <a:cs typeface="Abrade Heavy" charset="0"/>
              </a:rPr>
              <a:t>Resources</a:t>
            </a:r>
          </a:p>
        </p:txBody>
      </p:sp>
    </p:spTree>
    <p:extLst>
      <p:ext uri="{BB962C8B-B14F-4D97-AF65-F5344CB8AC3E}">
        <p14:creationId xmlns:p14="http://schemas.microsoft.com/office/powerpoint/2010/main" val="219470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4" name="Content Placeholder 13"/>
          <p:cNvGraphicFramePr>
            <a:graphicFrameLocks noGrp="1"/>
          </p:cNvGraphicFramePr>
          <p:nvPr>
            <p:ph idx="1"/>
          </p:nvPr>
        </p:nvGraphicFramePr>
        <p:xfrm>
          <a:off x="838200" y="1825625"/>
          <a:ext cx="10515600" cy="7416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pic>
        <p:nvPicPr>
          <p:cNvPr id="4" name="Picture Placeholder 2"/>
          <p:cNvPicPr>
            <a:picLocks noChangeAspect="1"/>
          </p:cNvPicPr>
          <p:nvPr/>
        </p:nvPicPr>
        <p:blipFill>
          <a:blip r:embed="rId3">
            <a:extLst>
              <a:ext uri="{28A0092B-C50C-407E-A947-70E740481C1C}">
                <a14:useLocalDpi xmlns:a14="http://schemas.microsoft.com/office/drawing/2010/main" val="0"/>
              </a:ext>
            </a:extLst>
          </a:blip>
          <a:srcRect l="5556" r="5556"/>
          <a:stretch>
            <a:fillRect/>
          </a:stretch>
        </p:blipFill>
        <p:spPr>
          <a:xfrm>
            <a:off x="-1" y="0"/>
            <a:ext cx="12192001" cy="6858000"/>
          </a:xfrm>
          <a:prstGeom prst="rect">
            <a:avLst/>
          </a:prstGeom>
        </p:spPr>
      </p:pic>
      <p:sp>
        <p:nvSpPr>
          <p:cNvPr id="5" name="Rectangle 4"/>
          <p:cNvSpPr/>
          <p:nvPr/>
        </p:nvSpPr>
        <p:spPr>
          <a:xfrm flipH="1">
            <a:off x="-1" y="-6740"/>
            <a:ext cx="12188825" cy="6858000"/>
          </a:xfrm>
          <a:prstGeom prst="rect">
            <a:avLst/>
          </a:prstGeom>
          <a:solidFill>
            <a:schemeClr val="accent3">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50" rIns="121899" bIns="60950" rtlCol="0" anchor="ctr"/>
          <a:lstStyle/>
          <a:p>
            <a:pPr algn="ctr"/>
            <a:r>
              <a:rPr lang="en-US" sz="4400" dirty="0">
                <a:latin typeface="Avenir Book" charset="0"/>
                <a:ea typeface="Avenir Book" charset="0"/>
                <a:cs typeface="Avenir Book" charset="0"/>
              </a:rPr>
              <a:t>STAY IN TOUCH</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1" y="5715001"/>
            <a:ext cx="1179571" cy="977278"/>
          </a:xfrm>
          <a:prstGeom prst="rect">
            <a:avLst/>
          </a:prstGeom>
          <a:noFill/>
          <a:effectLst>
            <a:outerShdw blurRad="50800" dist="50800" dir="5400000" algn="ctr" rotWithShape="0">
              <a:srgbClr val="000000">
                <a:alpha val="0"/>
              </a:srgbClr>
            </a:outerShdw>
          </a:effectLst>
        </p:spPr>
      </p:pic>
      <p:sp>
        <p:nvSpPr>
          <p:cNvPr id="7" name="Oval 6"/>
          <p:cNvSpPr/>
          <p:nvPr/>
        </p:nvSpPr>
        <p:spPr>
          <a:xfrm flipH="1">
            <a:off x="3016235" y="4689497"/>
            <a:ext cx="585787" cy="585711"/>
          </a:xfrm>
          <a:prstGeom prst="ellipse">
            <a:avLst/>
          </a:prstGeom>
          <a:solidFill>
            <a:srgbClr val="3E6E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AU" sz="1600" dirty="0">
              <a:solidFill>
                <a:schemeClr val="bg1"/>
              </a:solidFill>
              <a:latin typeface="Open Sans"/>
              <a:cs typeface="Open Sans"/>
            </a:endParaRPr>
          </a:p>
        </p:txBody>
      </p:sp>
      <p:sp>
        <p:nvSpPr>
          <p:cNvPr id="8" name="Freeform 74"/>
          <p:cNvSpPr>
            <a:spLocks noEditPoints="1"/>
          </p:cNvSpPr>
          <p:nvPr/>
        </p:nvSpPr>
        <p:spPr bwMode="auto">
          <a:xfrm>
            <a:off x="3153089" y="4811392"/>
            <a:ext cx="312080" cy="242062"/>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endParaRPr lang="en-US" sz="900"/>
          </a:p>
        </p:txBody>
      </p:sp>
      <p:sp>
        <p:nvSpPr>
          <p:cNvPr id="9" name="Oval 8"/>
          <p:cNvSpPr/>
          <p:nvPr/>
        </p:nvSpPr>
        <p:spPr>
          <a:xfrm flipH="1">
            <a:off x="5728311" y="4681297"/>
            <a:ext cx="585787" cy="585711"/>
          </a:xfrm>
          <a:prstGeom prst="ellipse">
            <a:avLst/>
          </a:prstGeom>
          <a:solidFill>
            <a:srgbClr val="A7C7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1600" dirty="0">
              <a:solidFill>
                <a:schemeClr val="bg1"/>
              </a:solidFill>
              <a:latin typeface="Open Sans"/>
              <a:cs typeface="Open Sans"/>
            </a:endParaRPr>
          </a:p>
        </p:txBody>
      </p:sp>
      <p:sp>
        <p:nvSpPr>
          <p:cNvPr id="11" name="Freeform 107"/>
          <p:cNvSpPr>
            <a:spLocks/>
          </p:cNvSpPr>
          <p:nvPr/>
        </p:nvSpPr>
        <p:spPr bwMode="auto">
          <a:xfrm>
            <a:off x="5886652" y="4840840"/>
            <a:ext cx="269107" cy="283026"/>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headEnd/>
            <a:tailEnd/>
          </a:ln>
        </p:spPr>
        <p:txBody>
          <a:bodyPr vert="horz" wrap="square" lIns="45714" tIns="22857" rIns="45714" bIns="22857" numCol="1" anchor="t" anchorCtr="0" compatLnSpc="1">
            <a:prstTxWarp prst="textNoShape">
              <a:avLst/>
            </a:prstTxWarp>
          </a:bodyPr>
          <a:lstStyle/>
          <a:p>
            <a:endParaRPr lang="en-US" sz="900"/>
          </a:p>
        </p:txBody>
      </p:sp>
      <p:sp>
        <p:nvSpPr>
          <p:cNvPr id="12" name="Oval 11"/>
          <p:cNvSpPr/>
          <p:nvPr/>
        </p:nvSpPr>
        <p:spPr>
          <a:xfrm flipH="1">
            <a:off x="8372781" y="4692087"/>
            <a:ext cx="585787" cy="585711"/>
          </a:xfrm>
          <a:prstGeom prst="ellipse">
            <a:avLst/>
          </a:prstGeom>
          <a:solidFill>
            <a:srgbClr val="6BB5AD"/>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AU" sz="1600" dirty="0">
              <a:solidFill>
                <a:schemeClr val="bg1"/>
              </a:solidFill>
              <a:latin typeface="Open Sans"/>
              <a:cs typeface="Open Sans"/>
            </a:endParaRPr>
          </a:p>
        </p:txBody>
      </p:sp>
      <p:sp>
        <p:nvSpPr>
          <p:cNvPr id="13" name="Freeform 78"/>
          <p:cNvSpPr>
            <a:spLocks noEditPoints="1"/>
          </p:cNvSpPr>
          <p:nvPr/>
        </p:nvSpPr>
        <p:spPr bwMode="auto">
          <a:xfrm>
            <a:off x="8479874" y="4813140"/>
            <a:ext cx="371600" cy="322027"/>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headEnd/>
            <a:tailEnd/>
          </a:ln>
        </p:spPr>
        <p:txBody>
          <a:bodyPr vert="horz" wrap="square" lIns="45714" tIns="22857" rIns="45714" bIns="22857" numCol="1" anchor="t" anchorCtr="0" compatLnSpc="1">
            <a:prstTxWarp prst="textNoShape">
              <a:avLst/>
            </a:prstTxWarp>
          </a:bodyPr>
          <a:lstStyle/>
          <a:p>
            <a:endParaRPr lang="en-US" sz="900"/>
          </a:p>
        </p:txBody>
      </p:sp>
      <p:graphicFrame>
        <p:nvGraphicFramePr>
          <p:cNvPr id="16" name="Table 15"/>
          <p:cNvGraphicFramePr>
            <a:graphicFrameLocks noGrp="1"/>
          </p:cNvGraphicFramePr>
          <p:nvPr>
            <p:extLst>
              <p:ext uri="{D42A27DB-BD31-4B8C-83A1-F6EECF244321}">
                <p14:modId xmlns:p14="http://schemas.microsoft.com/office/powerpoint/2010/main" val="4160669919"/>
              </p:ext>
            </p:extLst>
          </p:nvPr>
        </p:nvGraphicFramePr>
        <p:xfrm>
          <a:off x="2030411" y="5433217"/>
          <a:ext cx="8127999" cy="822960"/>
        </p:xfrm>
        <a:graphic>
          <a:graphicData uri="http://schemas.openxmlformats.org/drawingml/2006/table">
            <a:tbl>
              <a:tblPr firstRow="1">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en-US" sz="1600" dirty="0">
                          <a:latin typeface="Abrade Heavy" charset="0"/>
                          <a:ea typeface="Abrade Heavy" charset="0"/>
                          <a:cs typeface="Abrade Heavy" charset="0"/>
                        </a:rPr>
                        <a:t>alex.perry@flpadvisors.com</a:t>
                      </a:r>
                    </a:p>
                    <a:p>
                      <a:pPr algn="ctr"/>
                      <a:endParaRPr lang="en-US" sz="1600" dirty="0">
                        <a:latin typeface="Abrade Heavy" charset="0"/>
                        <a:ea typeface="Abrade Heavy" charset="0"/>
                        <a:cs typeface="Abrade Heavy" charset="0"/>
                      </a:endParaRPr>
                    </a:p>
                    <a:p>
                      <a:pPr algn="ctr"/>
                      <a:r>
                        <a:rPr lang="en-US" sz="1600" dirty="0">
                          <a:latin typeface="Abrade Heavy" charset="0"/>
                          <a:ea typeface="Abrade Heavy" charset="0"/>
                          <a:cs typeface="Abrade Heavy" charset="0"/>
                        </a:rPr>
                        <a:t>awilliams@nacep.org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latin typeface="Abrade Heavy" charset="0"/>
                          <a:ea typeface="Abrade Heavy" charset="0"/>
                          <a:cs typeface="Abrade Heavy" charset="0"/>
                        </a:rPr>
                        <a:t>(202) 431 – 7221</a:t>
                      </a:r>
                    </a:p>
                    <a:p>
                      <a:pPr algn="ctr"/>
                      <a:endParaRPr lang="en-US" sz="1600" dirty="0">
                        <a:latin typeface="Abrade Heavy" charset="0"/>
                        <a:ea typeface="Abrade Heavy" charset="0"/>
                        <a:cs typeface="Abrade Heavy" charset="0"/>
                      </a:endParaRPr>
                    </a:p>
                    <a:p>
                      <a:pPr algn="ctr"/>
                      <a:r>
                        <a:rPr lang="en-US" sz="1600" dirty="0">
                          <a:latin typeface="Abrade Heavy" charset="0"/>
                          <a:ea typeface="Abrade Heavy" charset="0"/>
                          <a:cs typeface="Abrade Heavy" charset="0"/>
                        </a:rPr>
                        <a:t>(919) 935-9570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latin typeface="Abrade Heavy" charset="0"/>
                          <a:ea typeface="Abrade Heavy" charset="0"/>
                          <a:cs typeface="Abrade Heavy" charset="0"/>
                        </a:rPr>
                        <a:t>collegeinhighschool.org</a:t>
                      </a:r>
                    </a:p>
                    <a:p>
                      <a:pPr algn="ctr"/>
                      <a:endParaRPr lang="en-US" sz="1600" dirty="0">
                        <a:latin typeface="Abrade Heavy" charset="0"/>
                        <a:ea typeface="Abrade Heavy" charset="0"/>
                        <a:cs typeface="Abrade Heavy" charset="0"/>
                      </a:endParaRPr>
                    </a:p>
                    <a:p>
                      <a:pPr algn="ctr"/>
                      <a:r>
                        <a:rPr lang="en-US" sz="1600" dirty="0">
                          <a:latin typeface="Abrade Heavy" charset="0"/>
                          <a:ea typeface="Abrade Heavy" charset="0"/>
                          <a:cs typeface="Abrade Heavy" charset="0"/>
                        </a:rPr>
                        <a:t>nacep.org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70088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SA_Template Draft" id="{8DE7DA2D-424F-7F47-B7EC-088FE28E379D}" vid="{9C478FE4-17D3-9A41-9E51-28279EFF71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11460</TotalTime>
  <Words>535</Words>
  <Application>Microsoft Office PowerPoint</Application>
  <PresentationFormat>Widescreen</PresentationFormat>
  <Paragraphs>71</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Abrade Heavy</vt:lpstr>
      <vt:lpstr>Arial</vt:lpstr>
      <vt:lpstr>Avenir Book</vt:lpstr>
      <vt:lpstr>Calibri</vt:lpstr>
      <vt:lpstr>Calibri Light</vt:lpstr>
      <vt:lpstr>Open Sans</vt:lpstr>
      <vt:lpstr>Office Theme</vt:lpstr>
      <vt:lpstr>PowerPoint Presentation</vt:lpstr>
      <vt:lpstr>Agenda</vt:lpstr>
      <vt:lpstr>What Role Do College in High School Programs Play in COVID Recovery?</vt:lpstr>
      <vt:lpstr>USED’s Comments on Dual Enrollment</vt:lpstr>
      <vt:lpstr>Using COVID Funding</vt:lpstr>
      <vt:lpstr>PowerPoint Presentation</vt:lpstr>
      <vt:lpstr>Funding Considerations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 Barrett</dc:creator>
  <cp:lastModifiedBy>Alexander Perry</cp:lastModifiedBy>
  <cp:revision>202</cp:revision>
  <dcterms:created xsi:type="dcterms:W3CDTF">2017-02-13T17:24:47Z</dcterms:created>
  <dcterms:modified xsi:type="dcterms:W3CDTF">2021-07-28T16:11:09Z</dcterms:modified>
</cp:coreProperties>
</file>