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404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ADLaM Display" panose="02010000000000000000" pitchFamily="2" charset="0"/>
      <p:regular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gGOwcQSwcGUUAugeAjffr1XUK1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Review briefly who we are: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Started in 2015 – 16 AY when CCP begin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Started sending Fast Facts to schools at the end of the 2016-17 school year</a:t>
            </a:r>
            <a:endParaRPr/>
          </a:p>
        </p:txBody>
      </p:sp>
      <p:sp>
        <p:nvSpPr>
          <p:cNvPr id="91" name="Google Shape;9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Portal Data Access for community info to share / Share data with internal partners regarding enrollment and degree earners at various meetings and campus events</a:t>
            </a:r>
            <a:endParaRPr dirty="0"/>
          </a:p>
        </p:txBody>
      </p:sp>
      <p:sp>
        <p:nvSpPr>
          <p:cNvPr id="185" name="Google Shape;1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7125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2025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6849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85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7946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10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88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3668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11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7964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6945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35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Qg0PXw6piw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"/>
          <p:cNvSpPr txBox="1">
            <a:spLocks noGrp="1"/>
          </p:cNvSpPr>
          <p:nvPr>
            <p:ph type="ctrTitle"/>
          </p:nvPr>
        </p:nvSpPr>
        <p:spPr>
          <a:xfrm>
            <a:off x="599609" y="679731"/>
            <a:ext cx="4171994" cy="3736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DLaM Display"/>
              <a:buNone/>
            </a:pPr>
            <a:r>
              <a:rPr lang="en-US" sz="4200" dirty="0">
                <a:latin typeface="ADLaM Display"/>
                <a:ea typeface="ADLaM Display"/>
                <a:cs typeface="ADLaM Display"/>
                <a:sym typeface="ADLaM Display"/>
              </a:rPr>
              <a:t>From Spreadsheets to Spotlights: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DLaM Display"/>
              <a:buNone/>
            </a:pPr>
            <a:r>
              <a:rPr lang="en-US" sz="4200" dirty="0">
                <a:latin typeface="ADLaM Display"/>
                <a:ea typeface="ADLaM Display"/>
                <a:cs typeface="ADLaM Display"/>
                <a:sym typeface="ADLaM Display"/>
              </a:rPr>
              <a:t>Celebrating Success Through Data</a:t>
            </a:r>
            <a:endParaRPr dirty="0"/>
          </a:p>
        </p:txBody>
      </p:sp>
      <p:sp>
        <p:nvSpPr>
          <p:cNvPr id="82" name="Google Shape;82;p1"/>
          <p:cNvSpPr txBox="1">
            <a:spLocks noGrp="1"/>
          </p:cNvSpPr>
          <p:nvPr>
            <p:ph type="subTitle" idx="1"/>
          </p:nvPr>
        </p:nvSpPr>
        <p:spPr>
          <a:xfrm>
            <a:off x="419109" y="5154163"/>
            <a:ext cx="4533000" cy="10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400" b="1" dirty="0">
                <a:solidFill>
                  <a:schemeClr val="dk2"/>
                </a:solidFill>
              </a:rPr>
              <a:t>Teresa Hernandez, CCP Director, Sinclair</a:t>
            </a:r>
            <a:endParaRPr sz="1400" b="1" dirty="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400" b="1" dirty="0">
                <a:solidFill>
                  <a:schemeClr val="dk2"/>
                </a:solidFill>
              </a:rPr>
              <a:t>Alicia Adams, CCP Assistant Director, Sinclair</a:t>
            </a:r>
            <a:endParaRPr sz="1400" b="1" dirty="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1351"/>
              <a:buNone/>
            </a:pPr>
            <a:endParaRPr dirty="0"/>
          </a:p>
        </p:txBody>
      </p:sp>
      <p:grpSp>
        <p:nvGrpSpPr>
          <p:cNvPr id="83" name="Google Shape;83;p1"/>
          <p:cNvGrpSpPr/>
          <p:nvPr/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84" name="Google Shape;84;p1"/>
            <p:cNvCxnSpPr/>
            <p:nvPr/>
          </p:nvCxnSpPr>
          <p:spPr>
            <a:xfrm rot="10800000">
              <a:off x="329184" y="5777809"/>
              <a:ext cx="521208" cy="0"/>
            </a:xfrm>
            <a:prstGeom prst="straightConnector1">
              <a:avLst/>
            </a:prstGeom>
            <a:noFill/>
            <a:ln w="1524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85" name="Google Shape;85;p1"/>
            <p:cNvSpPr/>
            <p:nvPr/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" name="Google Shape;86;p1"/>
          <p:cNvSpPr/>
          <p:nvPr/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3">
            <a:alphaModFix/>
          </a:blip>
          <a:srcRect r="425" b="2"/>
          <a:stretch/>
        </p:blipFill>
        <p:spPr>
          <a:xfrm>
            <a:off x="5640572" y="557360"/>
            <a:ext cx="5608830" cy="5632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0"/>
          <p:cNvSpPr txBox="1"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dirty="0">
                <a:solidFill>
                  <a:srgbClr val="FFFFFF"/>
                </a:solidFill>
              </a:rPr>
              <a:t>Key Takeaways</a:t>
            </a:r>
            <a:endParaRPr dirty="0"/>
          </a:p>
        </p:txBody>
      </p:sp>
      <p:sp>
        <p:nvSpPr>
          <p:cNvPr id="235" name="Google Shape;235;p10"/>
          <p:cNvSpPr/>
          <p:nvPr/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lt1">
              <a:alpha val="9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6" name="Google Shape;236;p10"/>
          <p:cNvGrpSpPr/>
          <p:nvPr/>
        </p:nvGrpSpPr>
        <p:grpSpPr>
          <a:xfrm>
            <a:off x="1407279" y="2787635"/>
            <a:ext cx="9377440" cy="2377890"/>
            <a:chOff x="569079" y="986724"/>
            <a:chExt cx="9377440" cy="2377890"/>
          </a:xfrm>
        </p:grpSpPr>
        <p:sp>
          <p:nvSpPr>
            <p:cNvPr id="237" name="Google Shape;237;p10"/>
            <p:cNvSpPr/>
            <p:nvPr/>
          </p:nvSpPr>
          <p:spPr>
            <a:xfrm>
              <a:off x="973190" y="986724"/>
              <a:ext cx="1264141" cy="126414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0"/>
            <p:cNvSpPr/>
            <p:nvPr/>
          </p:nvSpPr>
          <p:spPr>
            <a:xfrm>
              <a:off x="1242597" y="1256131"/>
              <a:ext cx="725326" cy="72532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0"/>
            <p:cNvSpPr/>
            <p:nvPr/>
          </p:nvSpPr>
          <p:spPr>
            <a:xfrm>
              <a:off x="569079" y="2644614"/>
              <a:ext cx="2072362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0"/>
            <p:cNvSpPr txBox="1"/>
            <p:nvPr/>
          </p:nvSpPr>
          <p:spPr>
            <a:xfrm>
              <a:off x="569079" y="2644614"/>
              <a:ext cx="2072362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 IS RELATIONAL, NOT JUST INFORMATIONAL</a:t>
              </a:r>
              <a:endParaRPr dirty="0"/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3408216" y="986724"/>
              <a:ext cx="1264141" cy="126414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0"/>
            <p:cNvSpPr/>
            <p:nvPr/>
          </p:nvSpPr>
          <p:spPr>
            <a:xfrm>
              <a:off x="3677623" y="1256131"/>
              <a:ext cx="725326" cy="72532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3004105" y="2644614"/>
              <a:ext cx="2072362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0"/>
            <p:cNvSpPr txBox="1"/>
            <p:nvPr/>
          </p:nvSpPr>
          <p:spPr>
            <a:xfrm>
              <a:off x="3004105" y="2644614"/>
              <a:ext cx="2072362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STORIES MAKE NUMBERS MEMORABLE</a:t>
              </a:r>
              <a:endParaRPr dirty="0"/>
            </a:p>
          </p:txBody>
        </p:sp>
        <p:sp>
          <p:nvSpPr>
            <p:cNvPr id="245" name="Google Shape;245;p10"/>
            <p:cNvSpPr/>
            <p:nvPr/>
          </p:nvSpPr>
          <p:spPr>
            <a:xfrm>
              <a:off x="5843242" y="986724"/>
              <a:ext cx="1264141" cy="126414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6112649" y="1256131"/>
              <a:ext cx="725326" cy="725326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0"/>
            <p:cNvSpPr/>
            <p:nvPr/>
          </p:nvSpPr>
          <p:spPr>
            <a:xfrm>
              <a:off x="5439131" y="2644614"/>
              <a:ext cx="2072362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0"/>
            <p:cNvSpPr txBox="1"/>
            <p:nvPr/>
          </p:nvSpPr>
          <p:spPr>
            <a:xfrm>
              <a:off x="5439131" y="2644614"/>
              <a:ext cx="2072362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SMALL WINS ADD UP</a:t>
              </a:r>
              <a:endParaRPr dirty="0"/>
            </a:p>
          </p:txBody>
        </p:sp>
        <p:sp>
          <p:nvSpPr>
            <p:cNvPr id="249" name="Google Shape;249;p10"/>
            <p:cNvSpPr/>
            <p:nvPr/>
          </p:nvSpPr>
          <p:spPr>
            <a:xfrm>
              <a:off x="8278268" y="986724"/>
              <a:ext cx="1264141" cy="126414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0"/>
            <p:cNvSpPr/>
            <p:nvPr/>
          </p:nvSpPr>
          <p:spPr>
            <a:xfrm>
              <a:off x="8547675" y="1256131"/>
              <a:ext cx="725326" cy="725326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0"/>
            <p:cNvSpPr/>
            <p:nvPr/>
          </p:nvSpPr>
          <p:spPr>
            <a:xfrm>
              <a:off x="7874157" y="2644614"/>
              <a:ext cx="2072362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0"/>
            <p:cNvSpPr txBox="1"/>
            <p:nvPr/>
          </p:nvSpPr>
          <p:spPr>
            <a:xfrm>
              <a:off x="7874157" y="2644614"/>
              <a:ext cx="2072362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CELEBRATE COLLABORATION</a:t>
              </a:r>
              <a:endParaRPr dirty="0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1"/>
          <p:cNvSpPr/>
          <p:nvPr/>
        </p:nvSpPr>
        <p:spPr>
          <a:xfrm rot="-5400000" flipH="1">
            <a:off x="2666617" y="-2666188"/>
            <a:ext cx="6858000" cy="12191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1"/>
          <p:cNvSpPr/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0">
                <a:srgbClr val="000000">
                  <a:alpha val="51764"/>
                </a:srgbClr>
              </a:gs>
              <a:gs pos="8000">
                <a:srgbClr val="000000">
                  <a:alpha val="51764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1"/>
          <p:cNvSpPr/>
          <p:nvPr/>
        </p:nvSpPr>
        <p:spPr>
          <a:xfrm rot="-54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rgbClr val="9CC2E5">
                  <a:alpha val="0"/>
                </a:srgbClr>
              </a:gs>
              <a:gs pos="100000">
                <a:srgbClr val="000000">
                  <a:alpha val="45882"/>
                </a:srgbClr>
              </a:gs>
            </a:gsLst>
            <a:lin ang="1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p11" title="Sinclair CCP Testimonial Vide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9200" y="843275"/>
            <a:ext cx="9193600" cy="517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dk1">
              <a:alpha val="784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2"/>
          <p:cNvSpPr/>
          <p:nvPr/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2"/>
          <p:cNvSpPr txBox="1">
            <a:spLocks noGrp="1"/>
          </p:cNvSpPr>
          <p:nvPr>
            <p:ph type="title"/>
          </p:nvPr>
        </p:nvSpPr>
        <p:spPr>
          <a:xfrm>
            <a:off x="1901162" y="3050434"/>
            <a:ext cx="3722933" cy="757130"/>
          </a:xfrm>
          <a:prstGeom prst="rect">
            <a:avLst/>
          </a:prstGeom>
          <a:noFill/>
          <a:ln w="254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None/>
            </a:pPr>
            <a:r>
              <a:rPr lang="en-US" sz="4800" b="1">
                <a:solidFill>
                  <a:srgbClr val="FFFFFF"/>
                </a:solidFill>
              </a:rPr>
              <a:t>Questions???</a:t>
            </a:r>
            <a:endParaRPr/>
          </a:p>
        </p:txBody>
      </p:sp>
      <p:sp>
        <p:nvSpPr>
          <p:cNvPr id="270" name="Google Shape;270;p12"/>
          <p:cNvSpPr txBox="1">
            <a:spLocks noGrp="1"/>
          </p:cNvSpPr>
          <p:nvPr>
            <p:ph sz="half" idx="1"/>
          </p:nvPr>
        </p:nvSpPr>
        <p:spPr>
          <a:xfrm>
            <a:off x="6574536" y="640080"/>
            <a:ext cx="5053066" cy="2546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Teresa Hernandez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Sinclair College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rPr lang="en-US"/>
              <a:t>Teresa.hernandez@sinclair.edu</a:t>
            </a:r>
            <a:endParaRPr sz="2000"/>
          </a:p>
        </p:txBody>
      </p:sp>
      <p:sp>
        <p:nvSpPr>
          <p:cNvPr id="271" name="Google Shape;271;p12"/>
          <p:cNvSpPr txBox="1">
            <a:spLocks noGrp="1"/>
          </p:cNvSpPr>
          <p:nvPr>
            <p:ph sz="half" idx="2"/>
          </p:nvPr>
        </p:nvSpPr>
        <p:spPr>
          <a:xfrm>
            <a:off x="6558551" y="2534261"/>
            <a:ext cx="5057398" cy="2546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Alicia Adams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Sinclair College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rPr lang="en-US"/>
              <a:t>Alicia.adams@sinclair.edu</a:t>
            </a:r>
            <a:endParaRPr/>
          </a:p>
        </p:txBody>
      </p:sp>
      <p:sp>
        <p:nvSpPr>
          <p:cNvPr id="269" name="Google Shape;269;p12"/>
          <p:cNvSpPr/>
          <p:nvPr/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p12" descr="A logo for college credit plu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9092" y="4063999"/>
            <a:ext cx="2624501" cy="2624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590130" y="241575"/>
            <a:ext cx="4560600" cy="11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We Are</a:t>
            </a:r>
            <a:endParaRPr/>
          </a:p>
        </p:txBody>
      </p:sp>
      <p:grpSp>
        <p:nvGrpSpPr>
          <p:cNvPr id="95" name="Google Shape;95;p2"/>
          <p:cNvGrpSpPr/>
          <p:nvPr/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96" name="Google Shape;96;p2"/>
            <p:cNvSpPr/>
            <p:nvPr/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" name="Google Shape;98;p2"/>
          <p:cNvSpPr/>
          <p:nvPr/>
        </p:nvSpPr>
        <p:spPr>
          <a:xfrm flipH="1">
            <a:off x="612191" y="1340071"/>
            <a:ext cx="4297800" cy="2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" name="Google Shape;100;p2"/>
          <p:cNvGrpSpPr/>
          <p:nvPr/>
        </p:nvGrpSpPr>
        <p:grpSpPr>
          <a:xfrm>
            <a:off x="263077" y="1826336"/>
            <a:ext cx="5013495" cy="4341814"/>
            <a:chOff x="-227036" y="806"/>
            <a:chExt cx="5013495" cy="4341814"/>
          </a:xfrm>
        </p:grpSpPr>
        <p:sp>
          <p:nvSpPr>
            <p:cNvPr id="101" name="Google Shape;101;p2"/>
            <p:cNvSpPr/>
            <p:nvPr/>
          </p:nvSpPr>
          <p:spPr>
            <a:xfrm>
              <a:off x="1285677" y="806"/>
              <a:ext cx="1988069" cy="1988069"/>
            </a:xfrm>
            <a:prstGeom prst="downArrow">
              <a:avLst>
                <a:gd name="adj1" fmla="val 50000"/>
                <a:gd name="adj2" fmla="val 35000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 txBox="1"/>
            <p:nvPr/>
          </p:nvSpPr>
          <p:spPr>
            <a:xfrm>
              <a:off x="1782694" y="806"/>
              <a:ext cx="994035" cy="1640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120900" rIns="120900" bIns="120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n-US" sz="1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Over 157 high schools</a:t>
              </a: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 rot="7200000">
              <a:off x="2434548" y="1990709"/>
              <a:ext cx="1988069" cy="1988069"/>
            </a:xfrm>
            <a:prstGeom prst="downArrow">
              <a:avLst>
                <a:gd name="adj1" fmla="val 50000"/>
                <a:gd name="adj2" fmla="val 35000"/>
              </a:avLst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 txBox="1"/>
            <p:nvPr/>
          </p:nvSpPr>
          <p:spPr>
            <a:xfrm rot="1800000">
              <a:off x="2759154" y="2574704"/>
              <a:ext cx="1640157" cy="9940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120900" rIns="120900" bIns="120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n-US" sz="17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11 County Region  </a:t>
              </a:r>
              <a:endParaRPr dirty="0"/>
            </a:p>
          </p:txBody>
        </p:sp>
        <p:sp>
          <p:nvSpPr>
            <p:cNvPr id="105" name="Google Shape;105;p2"/>
            <p:cNvSpPr/>
            <p:nvPr/>
          </p:nvSpPr>
          <p:spPr>
            <a:xfrm rot="-7200000">
              <a:off x="136806" y="1990709"/>
              <a:ext cx="1988069" cy="1988069"/>
            </a:xfrm>
            <a:prstGeom prst="downArrow">
              <a:avLst>
                <a:gd name="adj1" fmla="val 50000"/>
                <a:gd name="adj2" fmla="val 35000"/>
              </a:avLst>
            </a:prstGeom>
            <a:gradFill>
              <a:gsLst>
                <a:gs pos="0">
                  <a:srgbClr val="FFC647"/>
                </a:gs>
                <a:gs pos="50000">
                  <a:srgbClr val="FFC600"/>
                </a:gs>
                <a:gs pos="100000">
                  <a:srgbClr val="E3B40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 txBox="1"/>
            <p:nvPr/>
          </p:nvSpPr>
          <p:spPr>
            <a:xfrm rot="-1800000">
              <a:off x="160112" y="2574704"/>
              <a:ext cx="1640157" cy="9940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120900" rIns="120900" bIns="120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n-US" sz="1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74 high schools offering CCP Courses </a:t>
              </a:r>
              <a:endParaRPr/>
            </a:p>
          </p:txBody>
        </p:sp>
      </p:grpSp>
      <p:pic>
        <p:nvPicPr>
          <p:cNvPr id="107" name="Google Shape;107;p2" title="MOU Map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6572" y="950230"/>
            <a:ext cx="6765650" cy="523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 txBox="1"/>
          <p:nvPr/>
        </p:nvSpPr>
        <p:spPr>
          <a:xfrm>
            <a:off x="590047" y="628880"/>
            <a:ext cx="5279400" cy="11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We Do It?</a:t>
            </a:r>
            <a:endParaRPr dirty="0"/>
          </a:p>
        </p:txBody>
      </p:sp>
      <p:grpSp>
        <p:nvGrpSpPr>
          <p:cNvPr id="115" name="Google Shape;115;p3"/>
          <p:cNvGrpSpPr/>
          <p:nvPr/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16" name="Google Shape;116;p3"/>
            <p:cNvSpPr/>
            <p:nvPr/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8" name="Google Shape;118;p3"/>
          <p:cNvSpPr/>
          <p:nvPr/>
        </p:nvSpPr>
        <p:spPr>
          <a:xfrm flipH="1">
            <a:off x="695401" y="1827559"/>
            <a:ext cx="4975200" cy="2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/>
          <p:nvPr/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2025" y="3561603"/>
            <a:ext cx="4975199" cy="317641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0"/>
              </a:srgbClr>
            </a:outerShdw>
          </a:effectLst>
        </p:spPr>
      </p:pic>
      <p:pic>
        <p:nvPicPr>
          <p:cNvPr id="121" name="Google Shape;121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2025" y="183577"/>
            <a:ext cx="4975201" cy="319444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0"/>
              </a:srgbClr>
            </a:outerShdw>
          </a:effectLst>
        </p:spPr>
      </p:pic>
      <p:sp>
        <p:nvSpPr>
          <p:cNvPr id="122" name="Google Shape;122;p3"/>
          <p:cNvSpPr txBox="1"/>
          <p:nvPr/>
        </p:nvSpPr>
        <p:spPr>
          <a:xfrm>
            <a:off x="192750" y="2130425"/>
            <a:ext cx="6441900" cy="16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●"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1:1 Operations &amp; Pathways Region Teams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●"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High School Portal 24/7 Access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 communications with school partners, students and familie</a:t>
            </a: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/>
          <p:nvPr/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5686"/>
                </a:srgbClr>
              </a:gs>
              <a:gs pos="100000">
                <a:srgbClr val="2F5496"/>
              </a:gs>
            </a:gsLst>
            <a:lin ang="197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0">
                <a:srgbClr val="1F3864">
                  <a:alpha val="67843"/>
                </a:srgbClr>
              </a:gs>
              <a:gs pos="19000">
                <a:srgbClr val="1F3864">
                  <a:alpha val="67843"/>
                </a:srgbClr>
              </a:gs>
              <a:gs pos="100000">
                <a:srgbClr val="4472C4">
                  <a:alpha val="47843"/>
                </a:srgbClr>
              </a:gs>
            </a:gsLst>
            <a:lin ang="191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 rot="-5400000" flipH="1">
            <a:off x="5010646" y="-5010043"/>
            <a:ext cx="2170709" cy="12192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 txBox="1">
            <a:spLocks noGrp="1"/>
          </p:cNvSpPr>
          <p:nvPr>
            <p:ph type="title"/>
          </p:nvPr>
        </p:nvSpPr>
        <p:spPr>
          <a:xfrm>
            <a:off x="1330350" y="497100"/>
            <a:ext cx="9230700" cy="13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Why Storytelling With Data Matters</a:t>
            </a:r>
            <a:endParaRPr/>
          </a:p>
        </p:txBody>
      </p:sp>
      <p:grpSp>
        <p:nvGrpSpPr>
          <p:cNvPr id="132" name="Google Shape;132;p4"/>
          <p:cNvGrpSpPr/>
          <p:nvPr/>
        </p:nvGrpSpPr>
        <p:grpSpPr>
          <a:xfrm>
            <a:off x="684631" y="2404329"/>
            <a:ext cx="10927828" cy="3689404"/>
            <a:chOff x="0" y="0"/>
            <a:chExt cx="10927828" cy="3689404"/>
          </a:xfrm>
        </p:grpSpPr>
        <p:sp>
          <p:nvSpPr>
            <p:cNvPr id="133" name="Google Shape;133;p4"/>
            <p:cNvSpPr/>
            <p:nvPr/>
          </p:nvSpPr>
          <p:spPr>
            <a:xfrm>
              <a:off x="0" y="0"/>
              <a:ext cx="9288654" cy="1106821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 txBox="1"/>
            <p:nvPr/>
          </p:nvSpPr>
          <p:spPr>
            <a:xfrm>
              <a:off x="32418" y="32418"/>
              <a:ext cx="8094307" cy="10419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en-US" sz="2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DATA WITHOUT CONTEXT CAN OVERWHELM OR DISENGAGE</a:t>
              </a:r>
              <a:endParaRPr sz="1100" dirty="0"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819587" y="1291291"/>
              <a:ext cx="9288654" cy="1106821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 txBox="1"/>
            <p:nvPr/>
          </p:nvSpPr>
          <p:spPr>
            <a:xfrm>
              <a:off x="852005" y="1323709"/>
              <a:ext cx="7684797" cy="10419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en-US" sz="2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BEHIND EVERY DATA POINT IS A STUDENT STORY</a:t>
              </a:r>
              <a:endParaRPr sz="2400" dirty="0"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1639174" y="2582583"/>
              <a:ext cx="9288654" cy="1106821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75000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 txBox="1"/>
            <p:nvPr/>
          </p:nvSpPr>
          <p:spPr>
            <a:xfrm>
              <a:off x="1671592" y="2615001"/>
              <a:ext cx="7684797" cy="10419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en-US" sz="2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STORYTELLING BUILDS TRUST AND HIGHLIGHTS IMPACT</a:t>
              </a:r>
              <a:endParaRPr sz="2400" dirty="0"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8569220" y="839339"/>
              <a:ext cx="719433" cy="719433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7D5CB">
                <a:alpha val="89803"/>
              </a:srgbClr>
            </a:solidFill>
            <a:ln w="12700" cap="flat" cmpd="sng">
              <a:solidFill>
                <a:srgbClr val="F7D5CB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 txBox="1"/>
            <p:nvPr/>
          </p:nvSpPr>
          <p:spPr>
            <a:xfrm>
              <a:off x="8731092" y="839339"/>
              <a:ext cx="395689" cy="5413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40625" rIns="40625" bIns="40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9388807" y="2123252"/>
              <a:ext cx="719433" cy="719433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E0E0E0">
                <a:alpha val="89803"/>
              </a:srgbClr>
            </a:solidFill>
            <a:ln w="12700" cap="flat" cmpd="sng">
              <a:solidFill>
                <a:srgbClr val="E0E0E0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 txBox="1"/>
            <p:nvPr/>
          </p:nvSpPr>
          <p:spPr>
            <a:xfrm>
              <a:off x="9550679" y="2123252"/>
              <a:ext cx="395689" cy="5413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40625" rIns="40625" bIns="40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"/>
          <p:cNvSpPr/>
          <p:nvPr/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5686"/>
                </a:srgbClr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/>
          <p:nvPr/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0">
                <a:srgbClr val="1F3864">
                  <a:alpha val="67843"/>
                </a:srgbClr>
              </a:gs>
              <a:gs pos="19000">
                <a:srgbClr val="1F3864">
                  <a:alpha val="67843"/>
                </a:srgbClr>
              </a:gs>
              <a:gs pos="100000">
                <a:srgbClr val="4472C4">
                  <a:alpha val="78823"/>
                </a:srgbClr>
              </a:gs>
            </a:gsLst>
            <a:lin ang="191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5"/>
          <p:cNvSpPr/>
          <p:nvPr/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5"/>
          <p:cNvSpPr txBox="1">
            <a:spLocks noGrp="1"/>
          </p:cNvSpPr>
          <p:nvPr>
            <p:ph type="title"/>
          </p:nvPr>
        </p:nvSpPr>
        <p:spPr>
          <a:xfrm>
            <a:off x="1085957" y="388699"/>
            <a:ext cx="10044023" cy="877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 dirty="0">
                <a:solidFill>
                  <a:srgbClr val="FFFFFF"/>
                </a:solidFill>
              </a:rPr>
              <a:t>Our CCP Approach</a:t>
            </a:r>
            <a:endParaRPr dirty="0"/>
          </a:p>
        </p:txBody>
      </p:sp>
      <p:grpSp>
        <p:nvGrpSpPr>
          <p:cNvPr id="152" name="Google Shape;152;p5"/>
          <p:cNvGrpSpPr/>
          <p:nvPr/>
        </p:nvGrpSpPr>
        <p:grpSpPr>
          <a:xfrm>
            <a:off x="737501" y="2566481"/>
            <a:ext cx="10740938" cy="3285000"/>
            <a:chOff x="93445" y="453902"/>
            <a:chExt cx="10740938" cy="3285000"/>
          </a:xfrm>
        </p:grpSpPr>
        <p:sp>
          <p:nvSpPr>
            <p:cNvPr id="153" name="Google Shape;153;p5"/>
            <p:cNvSpPr/>
            <p:nvPr/>
          </p:nvSpPr>
          <p:spPr>
            <a:xfrm>
              <a:off x="718664" y="453902"/>
              <a:ext cx="1955812" cy="1955812"/>
            </a:xfrm>
            <a:prstGeom prst="round2DiagRect">
              <a:avLst>
                <a:gd name="adj1" fmla="val 29727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1135476" y="870714"/>
              <a:ext cx="1122187" cy="112218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93445" y="3018902"/>
              <a:ext cx="3206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5"/>
            <p:cNvSpPr txBox="1"/>
            <p:nvPr/>
          </p:nvSpPr>
          <p:spPr>
            <a:xfrm>
              <a:off x="93445" y="3018902"/>
              <a:ext cx="3206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COLLABORATION ACROSS DEPARTMENTS &amp; HIGH SCHOOLS</a:t>
              </a: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4486008" y="453902"/>
              <a:ext cx="1955812" cy="1955812"/>
            </a:xfrm>
            <a:prstGeom prst="round2DiagRect">
              <a:avLst>
                <a:gd name="adj1" fmla="val 29727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4902820" y="870714"/>
              <a:ext cx="1122187" cy="112218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3860789" y="3018902"/>
              <a:ext cx="3206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5"/>
            <p:cNvSpPr txBox="1"/>
            <p:nvPr/>
          </p:nvSpPr>
          <p:spPr>
            <a:xfrm>
              <a:off x="3860789" y="3018902"/>
              <a:ext cx="3206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MOVING FROM SPREADSHEETS TO SHARED INSIGHTS</a:t>
              </a: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8253352" y="453902"/>
              <a:ext cx="1955812" cy="1955812"/>
            </a:xfrm>
            <a:prstGeom prst="round2DiagRect">
              <a:avLst>
                <a:gd name="adj1" fmla="val 29727"/>
                <a:gd name="adj2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8670164" y="870714"/>
              <a:ext cx="1122187" cy="112218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7628133" y="3018902"/>
              <a:ext cx="3206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5"/>
            <p:cNvSpPr txBox="1"/>
            <p:nvPr/>
          </p:nvSpPr>
          <p:spPr>
            <a:xfrm>
              <a:off x="7628133" y="3018902"/>
              <a:ext cx="3206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BUILDING STRONGER PARTNERSHIPS THROUGH TRANSPARENCY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1100" y="63325"/>
            <a:ext cx="7529801" cy="67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"/>
          <p:cNvSpPr/>
          <p:nvPr/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rgbClr val="1F3864"/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7"/>
          <p:cNvSpPr/>
          <p:nvPr/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0">
                <a:srgbClr val="1F3864">
                  <a:alpha val="67843"/>
                </a:srgbClr>
              </a:gs>
              <a:gs pos="19000">
                <a:srgbClr val="1F3864">
                  <a:alpha val="67843"/>
                </a:srgbClr>
              </a:gs>
              <a:gs pos="100000">
                <a:srgbClr val="4472C4">
                  <a:alpha val="78823"/>
                </a:srgbClr>
              </a:gs>
            </a:gsLst>
            <a:lin ang="191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7"/>
          <p:cNvSpPr/>
          <p:nvPr/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7"/>
          <p:cNvSpPr/>
          <p:nvPr/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rgbClr val="4472C4">
                  <a:alpha val="16862"/>
                </a:srgbClr>
              </a:gs>
              <a:gs pos="74000">
                <a:srgbClr val="1F3864">
                  <a:alpha val="0"/>
                </a:srgbClr>
              </a:gs>
              <a:gs pos="100000">
                <a:srgbClr val="1F3864">
                  <a:alpha val="0"/>
                </a:srgbClr>
              </a:gs>
            </a:gsLst>
            <a:lin ang="14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7"/>
          <p:cNvSpPr txBox="1">
            <a:spLocks noGrp="1"/>
          </p:cNvSpPr>
          <p:nvPr>
            <p:ph type="title"/>
          </p:nvPr>
        </p:nvSpPr>
        <p:spPr>
          <a:xfrm>
            <a:off x="2550350" y="81728"/>
            <a:ext cx="7091300" cy="89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 dirty="0">
                <a:solidFill>
                  <a:srgbClr val="FFFFFF"/>
                </a:solidFill>
              </a:rPr>
              <a:t>How We Did It</a:t>
            </a:r>
            <a:endParaRPr dirty="0"/>
          </a:p>
        </p:txBody>
      </p:sp>
      <p:pic>
        <p:nvPicPr>
          <p:cNvPr id="180" name="Google Shape;18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083" y="1061545"/>
            <a:ext cx="4479229" cy="5643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1014" y="1061545"/>
            <a:ext cx="4316903" cy="5746833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7"/>
          <p:cNvSpPr txBox="1"/>
          <p:nvPr/>
        </p:nvSpPr>
        <p:spPr>
          <a:xfrm>
            <a:off x="4647393" y="1904020"/>
            <a:ext cx="3347183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on Collaboration</a:t>
            </a:r>
            <a:endParaRPr dirty="0"/>
          </a:p>
          <a:p>
            <a:pPr marL="285750" marR="0" lvl="0" indent="-107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Shared Insights – find out what matters to them</a:t>
            </a:r>
            <a:endParaRPr dirty="0"/>
          </a:p>
          <a:p>
            <a:pPr marL="285750" marR="0" lvl="0" indent="-107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Transparent! </a:t>
            </a:r>
            <a:endParaRPr dirty="0"/>
          </a:p>
          <a:p>
            <a:pPr marL="285750" marR="0" lvl="0" indent="-107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"/>
          <p:cNvSpPr txBox="1">
            <a:spLocks noGrp="1"/>
          </p:cNvSpPr>
          <p:nvPr>
            <p:ph type="title"/>
          </p:nvPr>
        </p:nvSpPr>
        <p:spPr>
          <a:xfrm>
            <a:off x="-103411" y="638227"/>
            <a:ext cx="3939688" cy="5583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</a:pPr>
            <a:r>
              <a:rPr lang="en-US" sz="8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Data to Insights</a:t>
            </a:r>
            <a:endParaRPr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9" name="Google Shape;189;p8"/>
          <p:cNvCxnSpPr/>
          <p:nvPr/>
        </p:nvCxnSpPr>
        <p:spPr>
          <a:xfrm>
            <a:off x="4728053" y="1132114"/>
            <a:ext cx="0" cy="5717573"/>
          </a:xfrm>
          <a:prstGeom prst="straightConnector1">
            <a:avLst/>
          </a:prstGeom>
          <a:noFill/>
          <a:ln w="25400" cap="sq" cmpd="sng">
            <a:solidFill>
              <a:schemeClr val="accent1"/>
            </a:solidFill>
            <a:prstDash val="solid"/>
            <a:bevel/>
            <a:headEnd type="none" w="sm" len="sm"/>
            <a:tailEnd type="none" w="sm" len="sm"/>
          </a:ln>
        </p:spPr>
      </p:cxnSp>
      <p:grpSp>
        <p:nvGrpSpPr>
          <p:cNvPr id="190" name="Google Shape;190;p8"/>
          <p:cNvGrpSpPr/>
          <p:nvPr/>
        </p:nvGrpSpPr>
        <p:grpSpPr>
          <a:xfrm>
            <a:off x="5337394" y="636646"/>
            <a:ext cx="6245265" cy="5584707"/>
            <a:chOff x="0" y="2319"/>
            <a:chExt cx="6245265" cy="5584707"/>
          </a:xfrm>
        </p:grpSpPr>
        <p:sp>
          <p:nvSpPr>
            <p:cNvPr id="191" name="Google Shape;191;p8"/>
            <p:cNvSpPr/>
            <p:nvPr/>
          </p:nvSpPr>
          <p:spPr>
            <a:xfrm>
              <a:off x="0" y="2319"/>
              <a:ext cx="6245265" cy="1175727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355657" y="266858"/>
              <a:ext cx="646650" cy="64665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1357965" y="2319"/>
              <a:ext cx="4887299" cy="11757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 txBox="1"/>
            <p:nvPr/>
          </p:nvSpPr>
          <p:spPr>
            <a:xfrm>
              <a:off x="1357965" y="2319"/>
              <a:ext cx="4887299" cy="11757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4425" tIns="124425" rIns="124425" bIns="124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en-US" sz="2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1. Collect data – who has your data?</a:t>
              </a:r>
              <a:endParaRPr dirty="0"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0" y="1471979"/>
              <a:ext cx="6245265" cy="1175727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355657" y="1736518"/>
              <a:ext cx="646650" cy="64665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1357965" y="1471979"/>
              <a:ext cx="4887299" cy="11757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8"/>
            <p:cNvSpPr txBox="1"/>
            <p:nvPr/>
          </p:nvSpPr>
          <p:spPr>
            <a:xfrm>
              <a:off x="1357965" y="1471979"/>
              <a:ext cx="4887299" cy="11757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4425" tIns="124425" rIns="124425" bIns="124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en-U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2. Clean &amp; organize – use tools &amp; programs to help fancy it up!</a:t>
              </a: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0" y="2941639"/>
              <a:ext cx="6245265" cy="1175727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355657" y="3206178"/>
              <a:ext cx="646650" cy="64665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1357965" y="2941639"/>
              <a:ext cx="4887299" cy="11757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 txBox="1"/>
            <p:nvPr/>
          </p:nvSpPr>
          <p:spPr>
            <a:xfrm>
              <a:off x="1357965" y="2941639"/>
              <a:ext cx="4887299" cy="11757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4425" tIns="124425" rIns="124425" bIns="124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en-U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3. Translate into insights – what can you learn from the data?</a:t>
              </a: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0" y="4411299"/>
              <a:ext cx="6245265" cy="1175727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355657" y="4675838"/>
              <a:ext cx="646650" cy="64665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1357965" y="4411299"/>
              <a:ext cx="4887299" cy="11757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 txBox="1"/>
            <p:nvPr/>
          </p:nvSpPr>
          <p:spPr>
            <a:xfrm>
              <a:off x="1357965" y="4411299"/>
              <a:ext cx="4887299" cy="11757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4425" tIns="124425" rIns="124425" bIns="124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en-U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4. Share stories with partners – help them to tell their stories to the community!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"/>
          <p:cNvSpPr/>
          <p:nvPr/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9"/>
          <p:cNvSpPr/>
          <p:nvPr/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9"/>
          <p:cNvSpPr/>
          <p:nvPr/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9"/>
          <p:cNvSpPr/>
          <p:nvPr/>
        </p:nvSpPr>
        <p:spPr>
          <a:xfrm rot="-964587">
            <a:off x="-501737" y="969718"/>
            <a:ext cx="3900357" cy="4178958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9"/>
          <p:cNvSpPr/>
          <p:nvPr/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9"/>
          <p:cNvSpPr txBox="1"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 dirty="0">
                <a:solidFill>
                  <a:srgbClr val="FFFFFF"/>
                </a:solidFill>
              </a:rPr>
              <a:t>Turning Data Into Insights</a:t>
            </a:r>
            <a:endParaRPr dirty="0"/>
          </a:p>
        </p:txBody>
      </p:sp>
      <p:grpSp>
        <p:nvGrpSpPr>
          <p:cNvPr id="219" name="Google Shape;219;p9"/>
          <p:cNvGrpSpPr/>
          <p:nvPr/>
        </p:nvGrpSpPr>
        <p:grpSpPr>
          <a:xfrm>
            <a:off x="5511508" y="750440"/>
            <a:ext cx="5453920" cy="5453920"/>
            <a:chOff x="606456" y="0"/>
            <a:chExt cx="5453920" cy="5453920"/>
          </a:xfrm>
        </p:grpSpPr>
        <p:sp>
          <p:nvSpPr>
            <p:cNvPr id="220" name="Google Shape;220;p9"/>
            <p:cNvSpPr/>
            <p:nvPr/>
          </p:nvSpPr>
          <p:spPr>
            <a:xfrm>
              <a:off x="606456" y="0"/>
              <a:ext cx="5453920" cy="5453920"/>
            </a:xfrm>
            <a:prstGeom prst="diamond">
              <a:avLst/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1124578" y="518122"/>
              <a:ext cx="2127028" cy="2127028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 txBox="1"/>
            <p:nvPr/>
          </p:nvSpPr>
          <p:spPr>
            <a:xfrm>
              <a:off x="1228411" y="621955"/>
              <a:ext cx="1919362" cy="1919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en-US" sz="23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Before: raw spreadsheets</a:t>
              </a:r>
              <a:endParaRPr dirty="0"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3415225" y="518122"/>
              <a:ext cx="2127028" cy="2127028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9"/>
            <p:cNvSpPr txBox="1"/>
            <p:nvPr/>
          </p:nvSpPr>
          <p:spPr>
            <a:xfrm>
              <a:off x="3519058" y="621955"/>
              <a:ext cx="1919362" cy="1919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en-US" sz="23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After: clear charts &amp; visuals</a:t>
              </a:r>
              <a:endParaRPr dirty="0"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1124578" y="2808768"/>
              <a:ext cx="2127028" cy="2127028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C647"/>
                </a:gs>
                <a:gs pos="50000">
                  <a:srgbClr val="FFC600"/>
                </a:gs>
                <a:gs pos="100000">
                  <a:srgbClr val="E3B40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 txBox="1"/>
            <p:nvPr/>
          </p:nvSpPr>
          <p:spPr>
            <a:xfrm>
              <a:off x="1228411" y="2912601"/>
              <a:ext cx="1919362" cy="1919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en-US" sz="23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Framework: Track  Translate </a:t>
              </a:r>
              <a:br>
                <a:rPr lang="en-US" sz="23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3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Tell</a:t>
              </a:r>
              <a:endParaRPr dirty="0"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3415225" y="2808768"/>
              <a:ext cx="2127028" cy="2127028"/>
            </a:xfrm>
            <a:prstGeom prst="roundRect">
              <a:avLst>
                <a:gd name="adj" fmla="val 16667"/>
              </a:avLst>
            </a:prstGeom>
            <a:gradFill>
              <a:gsLst>
                <a:gs pos="53172">
                  <a:srgbClr val="1A4C73"/>
                </a:gs>
                <a:gs pos="0">
                  <a:schemeClr val="accent1"/>
                </a:gs>
                <a:gs pos="8000">
                  <a:schemeClr val="accent1"/>
                </a:gs>
                <a:gs pos="100000">
                  <a:srgbClr val="1F3864"/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9"/>
            <p:cNvSpPr txBox="1"/>
            <p:nvPr/>
          </p:nvSpPr>
          <p:spPr>
            <a:xfrm>
              <a:off x="3519058" y="2912601"/>
              <a:ext cx="1919362" cy="1919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lang="en-US" sz="23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Ask yourself: What dataset can I make more meaningful?</a:t>
              </a:r>
              <a:endParaRPr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56F483AED46B42B25D24225EA5EE6D" ma:contentTypeVersion="11" ma:contentTypeDescription="Create a new document." ma:contentTypeScope="" ma:versionID="ead14d062aaa5996b00e7c74c8f7f26b">
  <xsd:schema xmlns:xsd="http://www.w3.org/2001/XMLSchema" xmlns:xs="http://www.w3.org/2001/XMLSchema" xmlns:p="http://schemas.microsoft.com/office/2006/metadata/properties" xmlns:ns2="b892b486-bcd9-4bcc-8033-a4aac5cbd73b" targetNamespace="http://schemas.microsoft.com/office/2006/metadata/properties" ma:root="true" ma:fieldsID="dbeafb8f04fdd0b26e82fb056b188140" ns2:_="">
    <xsd:import namespace="b892b486-bcd9-4bcc-8033-a4aac5cbd7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92b486-bcd9-4bcc-8033-a4aac5cbd7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7488de0e-4df0-4d45-ba16-3ec912bfa1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892b486-bcd9-4bcc-8033-a4aac5cbd73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59A23C9-8F3B-4CCD-9417-2D4F0A730510}"/>
</file>

<file path=customXml/itemProps2.xml><?xml version="1.0" encoding="utf-8"?>
<ds:datastoreItem xmlns:ds="http://schemas.openxmlformats.org/officeDocument/2006/customXml" ds:itemID="{C229379B-653A-4FC8-AF7A-2452CE5DB5C1}"/>
</file>

<file path=customXml/itemProps3.xml><?xml version="1.0" encoding="utf-8"?>
<ds:datastoreItem xmlns:ds="http://schemas.openxmlformats.org/officeDocument/2006/customXml" ds:itemID="{8F6F4A28-CADA-4DC2-988E-2964A3BC01B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325</Words>
  <Application>Microsoft Office PowerPoint</Application>
  <PresentationFormat>Widescreen</PresentationFormat>
  <Paragraphs>58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Arial</vt:lpstr>
      <vt:lpstr>Aptos Display</vt:lpstr>
      <vt:lpstr>Aptos</vt:lpstr>
      <vt:lpstr>ADLaM Display</vt:lpstr>
      <vt:lpstr>Office Theme</vt:lpstr>
      <vt:lpstr>From Spreadsheets to Spotlights: Celebrating Success Through Data</vt:lpstr>
      <vt:lpstr>PowerPoint Presentation</vt:lpstr>
      <vt:lpstr>PowerPoint Presentation</vt:lpstr>
      <vt:lpstr>Why Storytelling With Data Matters</vt:lpstr>
      <vt:lpstr>Our CCP Approach</vt:lpstr>
      <vt:lpstr>PowerPoint Presentation</vt:lpstr>
      <vt:lpstr>How We Did It</vt:lpstr>
      <vt:lpstr>From Data to Insights</vt:lpstr>
      <vt:lpstr>Turning Data Into Insights</vt:lpstr>
      <vt:lpstr>Key Takeaways</vt:lpstr>
      <vt:lpstr>PowerPoint Presentation</vt:lpstr>
      <vt:lpstr>Questions???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Hernandez, Teresa</dc:creator>
  <cp:lastModifiedBy>Adams, Alicia</cp:lastModifiedBy>
  <cp:revision>1</cp:revision>
  <dcterms:created xsi:type="dcterms:W3CDTF">2023-07-17T12:58:34Z</dcterms:created>
  <dcterms:modified xsi:type="dcterms:W3CDTF">2025-11-14T03:31:49Z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0x0101006A56F483AED46B42B25D24225EA5EE6D</vt:lpwstr>
  </property>
</Properties>
</file>