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1.xml" ContentType="application/vnd.openxmlformats-officedocument.presentationml.slide+xml"/>
  <Override PartName="/ppt/presentation.xml" ContentType="application/vnd.openxmlformats-officedocument.presentationml.presentation.main+xml"/>
  <Override PartName="/ppt/notesSlides/notesSlide18.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9.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notesSlides/notesSlide10.xml" ContentType="application/vnd.openxmlformats-officedocument.presentationml.notesSlide+xml"/>
  <Override PartName="/ppt/notesSlides/notesSlide26.xml" ContentType="application/vnd.openxmlformats-officedocument.presentationml.notesSlid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embeddedFontLst>
    <p:embeddedFont>
      <p:font typeface="Gill Sans" panose="020B0502020104020203" pitchFamily="34" charset="-79"/>
      <p:regular r:id="rId32"/>
      <p:bold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6" roundtripDataSignature="AMtx7mim5lxtkGtrqngVr9H1GepCLBSR8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94643"/>
  </p:normalViewPr>
  <p:slideViewPr>
    <p:cSldViewPr snapToGrid="0">
      <p:cViewPr varScale="1">
        <p:scale>
          <a:sx n="115" d="100"/>
          <a:sy n="115" d="100"/>
        </p:scale>
        <p:origin x="57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42"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customschemas.google.com/relationships/presentationmetadata" Target="meta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43" Type="http://schemas.openxmlformats.org/officeDocument/2006/relationships/customXml" Target="../customXml/item3.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Nikki</a:t>
            </a:r>
            <a:endParaRPr/>
          </a:p>
        </p:txBody>
      </p:sp>
      <p:sp>
        <p:nvSpPr>
          <p:cNvPr id="75" name="Google Shape;7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Nikki</a:t>
            </a:r>
            <a:endParaRPr/>
          </a:p>
        </p:txBody>
      </p:sp>
      <p:sp>
        <p:nvSpPr>
          <p:cNvPr id="140" name="Google Shape;140;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38acbcf479b_0_1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0" name="Google Shape;150;g38acbcf479b_0_14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US"/>
              <a:t>Nikki</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38acbcf479b_0_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38acbcf479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Jamie</a:t>
            </a:r>
            <a:endParaRPr/>
          </a:p>
          <a:p>
            <a:pPr marL="0" lvl="0" indent="0" algn="l" rtl="0">
              <a:spcBef>
                <a:spcPts val="0"/>
              </a:spcBef>
              <a:spcAft>
                <a:spcPts val="0"/>
              </a:spcAft>
              <a:buNone/>
            </a:pPr>
            <a:r>
              <a:rPr lang="en-US"/>
              <a:t>One theme that emerged was identity tied to the experience of being a dual enrollment student. One interesting pattern was how many students did not see difference between benign in college vs high school, especially for how they identified as a student. - discuss quotes and then transition into how space/place of learning factors into these perceptions, and the more the space is held as a college space, the more the students identified as  college students - next slide elaborates on how place impacted experience/identity.</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38acbcf479b_0_5: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38acbcf479b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Jamie </a:t>
            </a:r>
            <a:endParaRPr/>
          </a:p>
          <a:p>
            <a:pPr marL="0" lvl="0" indent="0" algn="l" rtl="0">
              <a:spcBef>
                <a:spcPts val="0"/>
              </a:spcBef>
              <a:spcAft>
                <a:spcPts val="0"/>
              </a:spcAft>
              <a:buNone/>
            </a:pPr>
            <a:r>
              <a:rPr lang="en-US"/>
              <a:t>Elaborate on how these different spaces impacted how students viewed themselves. Then transition into next slide of how along with place of learning, the content/curriculum, etc. also seemed to have students identifying as college or high school.</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38acbcf479b_0_1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9" name="Google Shape;169;g38acbcf479b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Jamie</a:t>
            </a:r>
            <a:endParaRPr/>
          </a:p>
          <a:p>
            <a:pPr marL="0" lvl="0" indent="0" algn="l" rtl="0">
              <a:spcBef>
                <a:spcPts val="0"/>
              </a:spcBef>
              <a:spcAft>
                <a:spcPts val="0"/>
              </a:spcAft>
              <a:buNone/>
            </a:pPr>
            <a:r>
              <a:rPr lang="en-US"/>
              <a:t>Students often viewed themselves as not ready, and they often had to adjust to increased difficulty or expectations, but they also realized that they could do the work.</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38acbcf479b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5" name="Google Shape;175;g38acbcf479b_0_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Nikki</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38acbcf479b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 name="Google Shape;181;g38acbcf479b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Nikki</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g38acbcf479b_0_26: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7" name="Google Shape;187;g38acbcf479b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Nikki</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g38acbcf479b_0_3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3" name="Google Shape;193;g38acbcf479b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Nikki</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g38acbcf479b_0_36: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9" name="Google Shape;199;g38acbcf479b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Nikki</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Nikki</a:t>
            </a:r>
            <a:endParaRPr/>
          </a:p>
        </p:txBody>
      </p:sp>
      <p:sp>
        <p:nvSpPr>
          <p:cNvPr id="80" name="Google Shape;8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38acbcf479b_0_4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5" name="Google Shape;205;g38acbcf479b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Nikki</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g38acbcf479b_0_46: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1" name="Google Shape;211;g38acbcf479b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Nikki</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38acbcf479b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7" name="Google Shape;217;g38acbcf479b_0_5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Nikki</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38acbcf479b_0_56: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38acbcf479b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Nikki</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g38acbcf479b_0_6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9" name="Google Shape;229;g38acbcf479b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Jamie</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g314f7cfb110_0_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5" name="Google Shape;235;g314f7cfb110_0_3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Jamie/Others</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165271b233c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2" name="Google Shape;242;g165271b233c_0_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165271b233c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9" name="Google Shape;249;g165271b233c_0_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p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55" name="Google Shape;255;p2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g165271b233c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1" name="Google Shape;261;g165271b233c_0_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Nikki</a:t>
            </a:r>
            <a:endParaRPr/>
          </a:p>
        </p:txBody>
      </p:sp>
      <p:sp>
        <p:nvSpPr>
          <p:cNvPr id="86" name="Google Shape;86;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14244a9501e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g14244a9501e_0_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Nikki</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165c8ea1609_1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Jamie</a:t>
            </a:r>
            <a:endParaRPr/>
          </a:p>
          <a:p>
            <a:pPr marL="0" lvl="0" indent="0" algn="l" rtl="0">
              <a:lnSpc>
                <a:spcPct val="100000"/>
              </a:lnSpc>
              <a:spcBef>
                <a:spcPts val="0"/>
              </a:spcBef>
              <a:spcAft>
                <a:spcPts val="0"/>
              </a:spcAft>
              <a:buSzPts val="1100"/>
              <a:buNone/>
            </a:pPr>
            <a:r>
              <a:rPr lang="en-US"/>
              <a:t>We know that different voices have been highlighted in different research, and that some voices are underrepresented b/c it is difficult to get those voices. We wanted to bring those voices together to see how their perceptions align and diverge based on their own perspectives and experiences. </a:t>
            </a:r>
            <a:endParaRPr/>
          </a:p>
          <a:p>
            <a:pPr marL="0" lvl="0" indent="0" algn="l" rtl="0">
              <a:lnSpc>
                <a:spcPct val="100000"/>
              </a:lnSpc>
              <a:spcBef>
                <a:spcPts val="0"/>
              </a:spcBef>
              <a:spcAft>
                <a:spcPts val="0"/>
              </a:spcAft>
              <a:buSzPts val="1100"/>
              <a:buNone/>
            </a:pPr>
            <a:endParaRPr/>
          </a:p>
        </p:txBody>
      </p:sp>
      <p:sp>
        <p:nvSpPr>
          <p:cNvPr id="103" name="Google Shape;103;g165c8ea1609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147abe6816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0" name="Google Shape;110;g147abe68167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US">
                <a:solidFill>
                  <a:schemeClr val="dk1"/>
                </a:solidFill>
              </a:rPr>
              <a:t>Jamie</a:t>
            </a:r>
            <a:endParaRPr>
              <a:solidFill>
                <a:schemeClr val="dk1"/>
              </a:solidFill>
            </a:endParaRPr>
          </a:p>
          <a:p>
            <a:pPr marL="0" lvl="0" indent="0" algn="l" rtl="0">
              <a:lnSpc>
                <a:spcPct val="100000"/>
              </a:lnSpc>
              <a:spcBef>
                <a:spcPts val="0"/>
              </a:spcBef>
              <a:spcAft>
                <a:spcPts val="0"/>
              </a:spcAft>
              <a:buClr>
                <a:schemeClr val="dk1"/>
              </a:buClr>
              <a:buSzPts val="1100"/>
              <a:buFont typeface="Arial"/>
              <a:buNone/>
            </a:pPr>
            <a:r>
              <a:rPr lang="en-US">
                <a:solidFill>
                  <a:schemeClr val="dk1"/>
                </a:solidFill>
              </a:rPr>
              <a:t>I will also discuss how the students range from taking this courses at their high school, on college campus, online, and that a number of the students have also taken CE courses through more than one institution.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3166eb9b03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6" name="Google Shape;116;g3166eb9b030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Jamie</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3166eb9b030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5" name="Google Shape;125;g3166eb9b030_0_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Jamie</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Nikki</a:t>
            </a:r>
            <a:endParaRPr/>
          </a:p>
        </p:txBody>
      </p:sp>
      <p:sp>
        <p:nvSpPr>
          <p:cNvPr id="134" name="Google Shape;13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10"/>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10"/>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67"/>
        <p:cNvGrpSpPr/>
        <p:nvPr/>
      </p:nvGrpSpPr>
      <p:grpSpPr>
        <a:xfrm>
          <a:off x="0" y="0"/>
          <a:ext cx="0" cy="0"/>
          <a:chOff x="0" y="0"/>
          <a:chExt cx="0" cy="0"/>
        </a:xfrm>
      </p:grpSpPr>
      <p:sp>
        <p:nvSpPr>
          <p:cNvPr id="68" name="Google Shape;68;p20"/>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20"/>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0" name="Google Shape;70;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12"/>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 name="Google Shape;2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0"/>
        <p:cNvGrpSpPr/>
        <p:nvPr/>
      </p:nvGrpSpPr>
      <p:grpSpPr>
        <a:xfrm>
          <a:off x="0" y="0"/>
          <a:ext cx="0" cy="0"/>
          <a:chOff x="0" y="0"/>
          <a:chExt cx="0" cy="0"/>
        </a:xfrm>
      </p:grpSpPr>
      <p:sp>
        <p:nvSpPr>
          <p:cNvPr id="31" name="Google Shape;31;p14"/>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4"/>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3" name="Google Shape;33;p14"/>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4" name="Google Shape;34;p14"/>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5" name="Google Shape;35;p14"/>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9"/>
        <p:cNvGrpSpPr/>
        <p:nvPr/>
      </p:nvGrpSpPr>
      <p:grpSpPr>
        <a:xfrm>
          <a:off x="0" y="0"/>
          <a:ext cx="0" cy="0"/>
          <a:chOff x="0" y="0"/>
          <a:chExt cx="0" cy="0"/>
        </a:xfrm>
      </p:grpSpPr>
      <p:sp>
        <p:nvSpPr>
          <p:cNvPr id="40" name="Google Shape;40;p1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18"/>
          <p:cNvSpPr>
            <a:spLocks noGrp="1"/>
          </p:cNvSpPr>
          <p:nvPr>
            <p:ph type="pic" idx="2"/>
          </p:nvPr>
        </p:nvSpPr>
        <p:spPr>
          <a:xfrm>
            <a:off x="5183188" y="987425"/>
            <a:ext cx="6172200" cy="4873625"/>
          </a:xfrm>
          <a:prstGeom prst="rect">
            <a:avLst/>
          </a:prstGeom>
          <a:noFill/>
          <a:ln>
            <a:noFill/>
          </a:ln>
        </p:spPr>
      </p:sp>
      <p:sp>
        <p:nvSpPr>
          <p:cNvPr id="42" name="Google Shape;42;p18"/>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3" name="Google Shape;43;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6"/>
        <p:cNvGrpSpPr/>
        <p:nvPr/>
      </p:nvGrpSpPr>
      <p:grpSpPr>
        <a:xfrm>
          <a:off x="0" y="0"/>
          <a:ext cx="0" cy="0"/>
          <a:chOff x="0" y="0"/>
          <a:chExt cx="0" cy="0"/>
        </a:xfrm>
      </p:grpSpPr>
      <p:sp>
        <p:nvSpPr>
          <p:cNvPr id="47" name="Google Shape;47;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1"/>
        <p:cNvGrpSpPr/>
        <p:nvPr/>
      </p:nvGrpSpPr>
      <p:grpSpPr>
        <a:xfrm>
          <a:off x="0" y="0"/>
          <a:ext cx="0" cy="0"/>
          <a:chOff x="0" y="0"/>
          <a:chExt cx="0" cy="0"/>
        </a:xfrm>
      </p:grpSpPr>
      <p:sp>
        <p:nvSpPr>
          <p:cNvPr id="52" name="Google Shape;52;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5"/>
        <p:cNvGrpSpPr/>
        <p:nvPr/>
      </p:nvGrpSpPr>
      <p:grpSpPr>
        <a:xfrm>
          <a:off x="0" y="0"/>
          <a:ext cx="0" cy="0"/>
          <a:chOff x="0" y="0"/>
          <a:chExt cx="0" cy="0"/>
        </a:xfrm>
      </p:grpSpPr>
      <p:sp>
        <p:nvSpPr>
          <p:cNvPr id="56" name="Google Shape;56;p13"/>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58" name="Google Shape;58;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1"/>
        <p:cNvGrpSpPr/>
        <p:nvPr/>
      </p:nvGrpSpPr>
      <p:grpSpPr>
        <a:xfrm>
          <a:off x="0" y="0"/>
          <a:ext cx="0" cy="0"/>
          <a:chOff x="0" y="0"/>
          <a:chExt cx="0" cy="0"/>
        </a:xfrm>
      </p:grpSpPr>
      <p:sp>
        <p:nvSpPr>
          <p:cNvPr id="62" name="Google Shape;62;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9"/>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4" name="Google Shape;64;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2">
            <a:alphaModFix/>
          </a:blip>
          <a:stretch>
            <a:fillRect/>
          </a:stretch>
        </a:blip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doi.org/10.1007/s10639-021-10593-1"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hyperlink" Target="https://doi.org/10.1177/1932202X211061134" TargetMode="External"/><Relationship Id="rId5" Type="http://schemas.openxmlformats.org/officeDocument/2006/relationships/hyperlink" Target="http://doi.org/10.14305/jn.29945720.2023.1.1.03" TargetMode="External"/><Relationship Id="rId4" Type="http://schemas.openxmlformats.org/officeDocument/2006/relationships/hyperlink" Target="https://doi.org/10.1177/0016986215597749"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doi.org/10.1177/15210251211056319"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5" Type="http://schemas.openxmlformats.org/officeDocument/2006/relationships/hyperlink" Target="https://nces.ed.gov/pubs2019/2019176.pdf" TargetMode="External"/><Relationship Id="rId4" Type="http://schemas.openxmlformats.org/officeDocument/2006/relationships/hyperlink" Target="https://doi.org/10.1093/cesifo/ifad004"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mailto:erfordj@blufftonschools.org"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hyperlink" Target="mailto:diederich@findlay.edu"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76"/>
        <p:cNvGrpSpPr/>
        <p:nvPr/>
      </p:nvGrpSpPr>
      <p:grpSpPr>
        <a:xfrm>
          <a:off x="0" y="0"/>
          <a:ext cx="0" cy="0"/>
          <a:chOff x="0" y="0"/>
          <a:chExt cx="0" cy="0"/>
        </a:xfrm>
      </p:grpSpPr>
      <p:sp>
        <p:nvSpPr>
          <p:cNvPr id="77" name="Google Shape;77;p1"/>
          <p:cNvSpPr txBox="1">
            <a:spLocks noGrp="1"/>
          </p:cNvSpPr>
          <p:nvPr>
            <p:ph type="ctrTitle"/>
          </p:nvPr>
        </p:nvSpPr>
        <p:spPr>
          <a:xfrm>
            <a:off x="1524000" y="1659468"/>
            <a:ext cx="9144000" cy="4888088"/>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90000"/>
              </a:lnSpc>
              <a:spcBef>
                <a:spcPts val="0"/>
              </a:spcBef>
              <a:spcAft>
                <a:spcPts val="0"/>
              </a:spcAft>
              <a:buClr>
                <a:schemeClr val="lt1"/>
              </a:buClr>
              <a:buSzPct val="222775"/>
              <a:buNone/>
            </a:pPr>
            <a:br>
              <a:rPr lang="en-US" sz="4000">
                <a:solidFill>
                  <a:schemeClr val="lt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br>
            <a:r>
              <a:rPr lang="en-US" sz="4000">
                <a:solidFill>
                  <a:schemeClr val="lt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A Survey of Student Voices: Take-aways </a:t>
            </a:r>
            <a:br>
              <a:rPr lang="en-US" sz="4000">
                <a:solidFill>
                  <a:schemeClr val="lt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br>
            <a:r>
              <a:rPr lang="en-US" sz="4000">
                <a:solidFill>
                  <a:schemeClr val="lt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from an On-going Study of</a:t>
            </a:r>
            <a:br>
              <a:rPr lang="en-US" sz="4000">
                <a:solidFill>
                  <a:schemeClr val="lt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br>
            <a:r>
              <a:rPr lang="en-US" sz="4000">
                <a:solidFill>
                  <a:schemeClr val="lt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Their Perceptions on the Benefits and</a:t>
            </a:r>
            <a:br>
              <a:rPr lang="en-US" sz="4000">
                <a:solidFill>
                  <a:schemeClr val="lt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br>
            <a:r>
              <a:rPr lang="en-US" sz="4000">
                <a:solidFill>
                  <a:schemeClr val="lt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Challenges of Dual Enrollment</a:t>
            </a:r>
            <a:br>
              <a:rPr lang="en-US" sz="4000">
                <a:solidFill>
                  <a:schemeClr val="lt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br>
            <a:br>
              <a:rPr lang="en-US" sz="3600">
                <a:solidFill>
                  <a:schemeClr val="lt1"/>
                </a:solidFill>
              </a:rPr>
            </a:br>
            <a:br>
              <a:rPr lang="en-US" sz="3600">
                <a:solidFill>
                  <a:schemeClr val="lt1"/>
                </a:solidFill>
              </a:rPr>
            </a:br>
            <a:r>
              <a:rPr lang="en-US" sz="3600">
                <a:solidFill>
                  <a:schemeClr val="lt1"/>
                </a:solidFill>
              </a:rPr>
              <a:t>Christine Denecker, University of Findlay</a:t>
            </a:r>
            <a:endParaRPr sz="3600">
              <a:solidFill>
                <a:schemeClr val="lt1"/>
              </a:solidFill>
            </a:endParaRPr>
          </a:p>
          <a:p>
            <a:pPr marL="0" lvl="0" indent="0" algn="ctr" rtl="0">
              <a:lnSpc>
                <a:spcPct val="90000"/>
              </a:lnSpc>
              <a:spcBef>
                <a:spcPts val="0"/>
              </a:spcBef>
              <a:spcAft>
                <a:spcPts val="0"/>
              </a:spcAft>
              <a:buClr>
                <a:schemeClr val="lt1"/>
              </a:buClr>
              <a:buSzPct val="244136"/>
              <a:buNone/>
            </a:pPr>
            <a:r>
              <a:rPr lang="en-US" sz="3650">
                <a:solidFill>
                  <a:schemeClr val="lt1"/>
                </a:solidFill>
              </a:rPr>
              <a:t>Nicole Diederich, University of Findlay</a:t>
            </a:r>
            <a:endParaRPr sz="3650">
              <a:solidFill>
                <a:schemeClr val="lt1"/>
              </a:solidFill>
            </a:endParaRPr>
          </a:p>
          <a:p>
            <a:pPr marL="0" lvl="0" indent="0" algn="ctr" rtl="0">
              <a:lnSpc>
                <a:spcPct val="90000"/>
              </a:lnSpc>
              <a:spcBef>
                <a:spcPts val="0"/>
              </a:spcBef>
              <a:spcAft>
                <a:spcPts val="0"/>
              </a:spcAft>
              <a:buClr>
                <a:schemeClr val="lt1"/>
              </a:buClr>
              <a:buSzPct val="240116"/>
              <a:buNone/>
            </a:pPr>
            <a:r>
              <a:rPr lang="en-US" sz="3711">
                <a:solidFill>
                  <a:schemeClr val="lt1"/>
                </a:solidFill>
              </a:rPr>
              <a:t>Jamie Erford, Bluffton High School</a:t>
            </a:r>
            <a:endParaRPr sz="3333">
              <a:solidFill>
                <a:schemeClr val="lt1"/>
              </a:solidFill>
            </a:endParaRPr>
          </a:p>
          <a:p>
            <a:pPr marL="0" lvl="0" indent="0" algn="ctr" rtl="0">
              <a:lnSpc>
                <a:spcPct val="90000"/>
              </a:lnSpc>
              <a:spcBef>
                <a:spcPts val="0"/>
              </a:spcBef>
              <a:spcAft>
                <a:spcPts val="0"/>
              </a:spcAft>
              <a:buClr>
                <a:schemeClr val="lt1"/>
              </a:buClr>
              <a:buSzPct val="240116"/>
              <a:buFont typeface="Calibri"/>
              <a:buNone/>
            </a:pPr>
            <a:r>
              <a:rPr lang="en-US" sz="3711">
                <a:solidFill>
                  <a:schemeClr val="lt1"/>
                </a:solidFill>
              </a:rPr>
              <a:t>Wes Martin, Northwestern High School</a:t>
            </a:r>
            <a:endParaRPr sz="6111">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1"/>
        <p:cNvGrpSpPr/>
        <p:nvPr/>
      </p:nvGrpSpPr>
      <p:grpSpPr>
        <a:xfrm>
          <a:off x="0" y="0"/>
          <a:ext cx="0" cy="0"/>
          <a:chOff x="0" y="0"/>
          <a:chExt cx="0" cy="0"/>
        </a:xfrm>
      </p:grpSpPr>
      <p:sp>
        <p:nvSpPr>
          <p:cNvPr id="142" name="Google Shape;142;p21"/>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143" name="Google Shape;143;p21"/>
          <p:cNvSpPr txBox="1">
            <a:spLocks noGrp="1"/>
          </p:cNvSpPr>
          <p:nvPr>
            <p:ph type="title"/>
          </p:nvPr>
        </p:nvSpPr>
        <p:spPr>
          <a:xfrm>
            <a:off x="635000" y="640823"/>
            <a:ext cx="3418659" cy="558314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200"/>
              <a:buNone/>
            </a:pPr>
            <a:r>
              <a:rPr lang="en-US" sz="5400">
                <a:solidFill>
                  <a:schemeClr val="dk1"/>
                </a:solidFill>
                <a:latin typeface="Arial"/>
                <a:ea typeface="Arial"/>
                <a:cs typeface="Arial"/>
                <a:sym typeface="Arial"/>
              </a:rPr>
              <a:t>What do you think?</a:t>
            </a:r>
            <a:endParaRPr/>
          </a:p>
        </p:txBody>
      </p:sp>
      <p:sp>
        <p:nvSpPr>
          <p:cNvPr id="144" name="Google Shape;144;p21"/>
          <p:cNvSpPr/>
          <p:nvPr/>
        </p:nvSpPr>
        <p:spPr>
          <a:xfrm rot="5400000">
            <a:off x="1627450" y="3462719"/>
            <a:ext cx="5410200" cy="18288"/>
          </a:xfrm>
          <a:custGeom>
            <a:avLst/>
            <a:gdLst/>
            <a:ahLst/>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grpSp>
        <p:nvGrpSpPr>
          <p:cNvPr id="145" name="Google Shape;145;p21"/>
          <p:cNvGrpSpPr/>
          <p:nvPr/>
        </p:nvGrpSpPr>
        <p:grpSpPr>
          <a:xfrm>
            <a:off x="4648018" y="1338738"/>
            <a:ext cx="6900600" cy="4140307"/>
            <a:chOff x="0" y="697916"/>
            <a:chExt cx="6900600" cy="4140307"/>
          </a:xfrm>
        </p:grpSpPr>
        <p:sp>
          <p:nvSpPr>
            <p:cNvPr id="146" name="Google Shape;146;p21"/>
            <p:cNvSpPr/>
            <p:nvPr/>
          </p:nvSpPr>
          <p:spPr>
            <a:xfrm>
              <a:off x="0" y="697916"/>
              <a:ext cx="6900512" cy="4140307"/>
            </a:xfrm>
            <a:prstGeom prst="rect">
              <a:avLst/>
            </a:prstGeom>
            <a:solidFill>
              <a:schemeClr val="accent2"/>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7" name="Google Shape;147;p21"/>
            <p:cNvSpPr txBox="1"/>
            <p:nvPr/>
          </p:nvSpPr>
          <p:spPr>
            <a:xfrm>
              <a:off x="0" y="697916"/>
              <a:ext cx="6900600" cy="4140300"/>
            </a:xfrm>
            <a:prstGeom prst="rect">
              <a:avLst/>
            </a:prstGeom>
            <a:noFill/>
            <a:ln>
              <a:noFill/>
            </a:ln>
          </p:spPr>
          <p:txBody>
            <a:bodyPr spcFirstLastPara="1" wrap="square" lIns="125725" tIns="125725" rIns="125725" bIns="125725" anchor="t" anchorCtr="0">
              <a:noAutofit/>
            </a:bodyPr>
            <a:lstStyle/>
            <a:p>
              <a:pPr marL="0" marR="0" lvl="0" indent="0" algn="l" rtl="0">
                <a:lnSpc>
                  <a:spcPct val="90000"/>
                </a:lnSpc>
                <a:spcBef>
                  <a:spcPts val="0"/>
                </a:spcBef>
                <a:spcAft>
                  <a:spcPts val="0"/>
                </a:spcAft>
                <a:buClr>
                  <a:srgbClr val="000000"/>
                </a:buClr>
                <a:buSzPts val="3300"/>
                <a:buFont typeface="Arial"/>
                <a:buNone/>
              </a:pPr>
              <a:r>
                <a:rPr lang="en-US" sz="3300" b="0" i="0" u="none" strike="noStrike" cap="none">
                  <a:solidFill>
                    <a:schemeClr val="lt1"/>
                  </a:solidFill>
                  <a:latin typeface="Arial"/>
                  <a:ea typeface="Arial"/>
                  <a:cs typeface="Arial"/>
                  <a:sym typeface="Arial"/>
                </a:rPr>
                <a:t>What might some of the benefits and challenges be for dual/concurrent enrollment partnerships for . . .</a:t>
              </a:r>
              <a:endParaRPr sz="3300" b="0" i="0" u="none" strike="noStrike" cap="none">
                <a:solidFill>
                  <a:schemeClr val="lt1"/>
                </a:solidFill>
                <a:latin typeface="Arial"/>
                <a:ea typeface="Arial"/>
                <a:cs typeface="Arial"/>
                <a:sym typeface="Arial"/>
              </a:endParaRPr>
            </a:p>
            <a:p>
              <a:pPr marL="0" marR="0" lvl="0" indent="0" algn="l" rtl="0">
                <a:lnSpc>
                  <a:spcPct val="90000"/>
                </a:lnSpc>
                <a:spcBef>
                  <a:spcPts val="0"/>
                </a:spcBef>
                <a:spcAft>
                  <a:spcPts val="0"/>
                </a:spcAft>
                <a:buClr>
                  <a:srgbClr val="000000"/>
                </a:buClr>
                <a:buSzPts val="3300"/>
                <a:buFont typeface="Arial"/>
                <a:buNone/>
              </a:pPr>
              <a:r>
                <a:rPr lang="en-US" sz="3300" b="0" i="0" u="none" strike="noStrike" cap="none">
                  <a:solidFill>
                    <a:schemeClr val="lt1"/>
                  </a:solidFill>
                  <a:latin typeface="Arial"/>
                  <a:ea typeface="Arial"/>
                  <a:cs typeface="Arial"/>
                  <a:sym typeface="Arial"/>
                </a:rPr>
                <a:t> </a:t>
              </a:r>
              <a:endParaRPr sz="3300" b="0" i="0" u="none" strike="noStrike" cap="none">
                <a:solidFill>
                  <a:schemeClr val="lt1"/>
                </a:solidFill>
                <a:latin typeface="Arial"/>
                <a:ea typeface="Arial"/>
                <a:cs typeface="Arial"/>
                <a:sym typeface="Arial"/>
              </a:endParaRPr>
            </a:p>
            <a:p>
              <a:pPr marL="228600" marR="0" lvl="1" indent="-228600" algn="l" rtl="0">
                <a:lnSpc>
                  <a:spcPct val="90000"/>
                </a:lnSpc>
                <a:spcBef>
                  <a:spcPts val="390"/>
                </a:spcBef>
                <a:spcAft>
                  <a:spcPts val="0"/>
                </a:spcAft>
                <a:buClr>
                  <a:srgbClr val="000000"/>
                </a:buClr>
                <a:buSzPts val="2600"/>
                <a:buFont typeface="Arial"/>
                <a:buChar char="•"/>
              </a:pPr>
              <a:r>
                <a:rPr lang="en-US" sz="2600" b="0" i="0" u="none" strike="noStrike" cap="none">
                  <a:solidFill>
                    <a:schemeClr val="lt1"/>
                  </a:solidFill>
                  <a:latin typeface="Arial"/>
                  <a:ea typeface="Arial"/>
                  <a:cs typeface="Arial"/>
                  <a:sym typeface="Arial"/>
                </a:rPr>
                <a:t>Your high school and university partner(s)?</a:t>
              </a:r>
              <a:endParaRPr sz="2600" b="0" i="0" u="none" strike="noStrike" cap="none">
                <a:solidFill>
                  <a:schemeClr val="lt1"/>
                </a:solidFill>
                <a:latin typeface="Arial"/>
                <a:ea typeface="Arial"/>
                <a:cs typeface="Arial"/>
                <a:sym typeface="Arial"/>
              </a:endParaRPr>
            </a:p>
            <a:p>
              <a:pPr marL="228600" marR="0" lvl="1" indent="-228600" algn="l" rtl="0">
                <a:lnSpc>
                  <a:spcPct val="90000"/>
                </a:lnSpc>
                <a:spcBef>
                  <a:spcPts val="390"/>
                </a:spcBef>
                <a:spcAft>
                  <a:spcPts val="0"/>
                </a:spcAft>
                <a:buClr>
                  <a:srgbClr val="000000"/>
                </a:buClr>
                <a:buSzPts val="2600"/>
                <a:buFont typeface="Arial"/>
                <a:buChar char="•"/>
              </a:pPr>
              <a:r>
                <a:rPr lang="en-US" sz="2600" b="0" i="0" u="none" strike="noStrike" cap="none">
                  <a:solidFill>
                    <a:schemeClr val="lt1"/>
                  </a:solidFill>
                  <a:latin typeface="Arial"/>
                  <a:ea typeface="Arial"/>
                  <a:cs typeface="Arial"/>
                  <a:sym typeface="Arial"/>
                </a:rPr>
                <a:t>Your department</a:t>
              </a:r>
              <a:r>
                <a:rPr lang="en-US" sz="2600">
                  <a:solidFill>
                    <a:schemeClr val="lt1"/>
                  </a:solidFill>
                </a:rPr>
                <a:t>s </a:t>
              </a:r>
              <a:r>
                <a:rPr lang="en-US" sz="2600" b="0" i="0" u="none" strike="noStrike" cap="none">
                  <a:solidFill>
                    <a:schemeClr val="lt1"/>
                  </a:solidFill>
                  <a:latin typeface="Arial"/>
                  <a:ea typeface="Arial"/>
                  <a:cs typeface="Arial"/>
                  <a:sym typeface="Arial"/>
                </a:rPr>
                <a:t>and courses</a:t>
              </a:r>
              <a:r>
                <a:rPr lang="en-US" sz="2600">
                  <a:solidFill>
                    <a:schemeClr val="lt1"/>
                  </a:solidFill>
                </a:rPr>
                <a:t>?</a:t>
              </a:r>
              <a:endParaRPr sz="2600" b="0" i="0" u="none" strike="noStrike" cap="none">
                <a:solidFill>
                  <a:schemeClr val="lt1"/>
                </a:solidFill>
                <a:latin typeface="Arial"/>
                <a:ea typeface="Arial"/>
                <a:cs typeface="Arial"/>
                <a:sym typeface="Arial"/>
              </a:endParaRPr>
            </a:p>
            <a:p>
              <a:pPr marL="228600" marR="0" lvl="1" indent="-228600" algn="l" rtl="0">
                <a:lnSpc>
                  <a:spcPct val="90000"/>
                </a:lnSpc>
                <a:spcBef>
                  <a:spcPts val="390"/>
                </a:spcBef>
                <a:spcAft>
                  <a:spcPts val="0"/>
                </a:spcAft>
                <a:buClr>
                  <a:srgbClr val="000000"/>
                </a:buClr>
                <a:buSzPts val="2600"/>
                <a:buFont typeface="Arial"/>
                <a:buChar char="•"/>
              </a:pPr>
              <a:r>
                <a:rPr lang="en-US" sz="2600" b="0" i="0" u="none" strike="noStrike" cap="none">
                  <a:solidFill>
                    <a:schemeClr val="lt1"/>
                  </a:solidFill>
                  <a:latin typeface="Arial"/>
                  <a:ea typeface="Arial"/>
                  <a:cs typeface="Arial"/>
                  <a:sym typeface="Arial"/>
                </a:rPr>
                <a:t>Your students?</a:t>
              </a:r>
              <a:endParaRPr sz="2600" b="0" i="0" u="none" strike="noStrike" cap="none">
                <a:solidFill>
                  <a:schemeClr val="lt1"/>
                </a:solidFill>
                <a:latin typeface="Arial"/>
                <a:ea typeface="Arial"/>
                <a:cs typeface="Arial"/>
                <a:sym typeface="Arial"/>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g38acbcf479b_0_141"/>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r>
              <a:rPr lang="en-US"/>
              <a:t>Findings – issues related to</a:t>
            </a:r>
            <a:endParaRPr/>
          </a:p>
        </p:txBody>
      </p:sp>
      <p:sp>
        <p:nvSpPr>
          <p:cNvPr id="153" name="Google Shape;153;g38acbcf479b_0_141"/>
          <p:cNvSpPr txBox="1">
            <a:spLocks noGrp="1"/>
          </p:cNvSpPr>
          <p:nvPr>
            <p:ph type="body" idx="1"/>
          </p:nvPr>
        </p:nvSpPr>
        <p:spPr>
          <a:xfrm>
            <a:off x="838200" y="1754375"/>
            <a:ext cx="10515600" cy="43464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00"/>
              </a:spcBef>
              <a:spcAft>
                <a:spcPts val="0"/>
              </a:spcAft>
              <a:buSzPts val="1800"/>
              <a:buNone/>
            </a:pPr>
            <a:r>
              <a:rPr lang="en-US" sz="4000"/>
              <a:t>• Experience/Identity</a:t>
            </a:r>
            <a:endParaRPr/>
          </a:p>
          <a:p>
            <a:pPr marL="0" lvl="0" indent="0" algn="l" rtl="0">
              <a:lnSpc>
                <a:spcPct val="90000"/>
              </a:lnSpc>
              <a:spcBef>
                <a:spcPts val="1000"/>
              </a:spcBef>
              <a:spcAft>
                <a:spcPts val="0"/>
              </a:spcAft>
              <a:buSzPts val="1800"/>
              <a:buNone/>
            </a:pPr>
            <a:endParaRPr sz="4000"/>
          </a:p>
          <a:p>
            <a:pPr marL="0" lvl="0" indent="0" algn="l" rtl="0">
              <a:lnSpc>
                <a:spcPct val="90000"/>
              </a:lnSpc>
              <a:spcBef>
                <a:spcPts val="1000"/>
              </a:spcBef>
              <a:spcAft>
                <a:spcPts val="0"/>
              </a:spcAft>
              <a:buSzPts val="1800"/>
              <a:buNone/>
            </a:pPr>
            <a:r>
              <a:rPr lang="en-US" sz="4000"/>
              <a:t>• Time</a:t>
            </a:r>
            <a:endParaRPr/>
          </a:p>
          <a:p>
            <a:pPr marL="0" lvl="0" indent="0" algn="l" rtl="0">
              <a:lnSpc>
                <a:spcPct val="90000"/>
              </a:lnSpc>
              <a:spcBef>
                <a:spcPts val="1000"/>
              </a:spcBef>
              <a:spcAft>
                <a:spcPts val="0"/>
              </a:spcAft>
              <a:buSzPts val="1800"/>
              <a:buNone/>
            </a:pPr>
            <a:endParaRPr sz="4000"/>
          </a:p>
          <a:p>
            <a:pPr marL="0" lvl="0" indent="0" algn="l" rtl="0">
              <a:lnSpc>
                <a:spcPct val="90000"/>
              </a:lnSpc>
              <a:spcBef>
                <a:spcPts val="1000"/>
              </a:spcBef>
              <a:spcAft>
                <a:spcPts val="0"/>
              </a:spcAft>
              <a:buSzPts val="1800"/>
              <a:buNone/>
            </a:pPr>
            <a:r>
              <a:rPr lang="en-US" sz="4000"/>
              <a:t>• Transition</a:t>
            </a:r>
            <a:endParaRPr/>
          </a:p>
          <a:p>
            <a:pPr marL="0" lvl="0" indent="0" algn="l" rtl="0">
              <a:lnSpc>
                <a:spcPct val="90000"/>
              </a:lnSpc>
              <a:spcBef>
                <a:spcPts val="1000"/>
              </a:spcBef>
              <a:spcAft>
                <a:spcPts val="0"/>
              </a:spcAft>
              <a:buSzPts val="1800"/>
              <a:buNone/>
            </a:pPr>
            <a:endParaRPr sz="4000"/>
          </a:p>
          <a:p>
            <a:pPr marL="0" lvl="0" indent="0" algn="l" rtl="0">
              <a:lnSpc>
                <a:spcPct val="90000"/>
              </a:lnSpc>
              <a:spcBef>
                <a:spcPts val="1000"/>
              </a:spcBef>
              <a:spcAft>
                <a:spcPts val="0"/>
              </a:spcAft>
              <a:buSzPts val="1800"/>
              <a:buNone/>
            </a:pPr>
            <a:endParaRPr sz="4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g38acbcf479b_0_0"/>
          <p:cNvSpPr txBox="1">
            <a:spLocks noGrp="1"/>
          </p:cNvSpPr>
          <p:nvPr>
            <p:ph type="title"/>
          </p:nvPr>
        </p:nvSpPr>
        <p:spPr>
          <a:xfrm>
            <a:off x="838200" y="365125"/>
            <a:ext cx="10515600" cy="674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3800"/>
              <a:t>Experience/Identity: High School or College Student</a:t>
            </a:r>
            <a:endParaRPr sz="3800"/>
          </a:p>
        </p:txBody>
      </p:sp>
      <p:sp>
        <p:nvSpPr>
          <p:cNvPr id="159" name="Google Shape;159;g38acbcf479b_0_0"/>
          <p:cNvSpPr txBox="1">
            <a:spLocks noGrp="1"/>
          </p:cNvSpPr>
          <p:nvPr>
            <p:ph type="title"/>
          </p:nvPr>
        </p:nvSpPr>
        <p:spPr>
          <a:xfrm>
            <a:off x="838200" y="1102300"/>
            <a:ext cx="10515600" cy="5480100"/>
          </a:xfrm>
          <a:prstGeom prst="rect">
            <a:avLst/>
          </a:prstGeom>
        </p:spPr>
        <p:txBody>
          <a:bodyPr spcFirstLastPara="1" wrap="square" lIns="91425" tIns="45700" rIns="91425" bIns="45700" anchor="ctr" anchorCtr="0">
            <a:noAutofit/>
          </a:bodyPr>
          <a:lstStyle/>
          <a:p>
            <a:pPr marL="0" lvl="0" indent="0" algn="l" rtl="0">
              <a:spcBef>
                <a:spcPts val="1000"/>
              </a:spcBef>
              <a:spcAft>
                <a:spcPts val="0"/>
              </a:spcAft>
              <a:buSzPts val="990"/>
              <a:buNone/>
            </a:pPr>
            <a:r>
              <a:rPr lang="en-US" sz="2820"/>
              <a:t>Most  - so far – did not see difference between being in college and being in high school in terms of social experience</a:t>
            </a:r>
            <a:endParaRPr sz="2820"/>
          </a:p>
          <a:p>
            <a:pPr marL="457200" lvl="0" indent="-407669" algn="l" rtl="0">
              <a:spcBef>
                <a:spcPts val="1000"/>
              </a:spcBef>
              <a:spcAft>
                <a:spcPts val="0"/>
              </a:spcAft>
              <a:buSzPts val="2820"/>
              <a:buChar char="-"/>
            </a:pPr>
            <a:r>
              <a:rPr lang="en-US" sz="2820"/>
              <a:t>“Didn’t feel any different because our classes were offered at the school.”</a:t>
            </a:r>
            <a:endParaRPr sz="2820"/>
          </a:p>
          <a:p>
            <a:pPr marL="457200" lvl="0" indent="-407669" algn="l" rtl="0">
              <a:spcBef>
                <a:spcPts val="0"/>
              </a:spcBef>
              <a:spcAft>
                <a:spcPts val="0"/>
              </a:spcAft>
              <a:buSzPts val="2820"/>
              <a:buChar char="-"/>
            </a:pPr>
            <a:r>
              <a:rPr lang="en-US" sz="2820"/>
              <a:t>“I don’t know that I even really looked at it like that [being both a hs student and a college student]...I’m in high school and I’m taking this one college class.”</a:t>
            </a:r>
            <a:endParaRPr sz="2820"/>
          </a:p>
          <a:p>
            <a:pPr marL="457200" lvl="0" indent="-407669" algn="l" rtl="0">
              <a:spcBef>
                <a:spcPts val="0"/>
              </a:spcBef>
              <a:spcAft>
                <a:spcPts val="0"/>
              </a:spcAft>
              <a:buSzPts val="2820"/>
              <a:buChar char="-"/>
            </a:pPr>
            <a:r>
              <a:rPr lang="en-US" sz="2820"/>
              <a:t>“When it’s a college class, you’re like oh, okay, I gotta pay attention, take notes, all this…It was a college atmosphere almost but you’re actually still in high school”</a:t>
            </a:r>
            <a:endParaRPr sz="2820"/>
          </a:p>
          <a:p>
            <a:pPr marL="457200" lvl="0" indent="-407669" algn="l" rtl="0">
              <a:spcBef>
                <a:spcPts val="0"/>
              </a:spcBef>
              <a:spcAft>
                <a:spcPts val="0"/>
              </a:spcAft>
              <a:buSzPts val="2820"/>
              <a:buChar char="-"/>
            </a:pPr>
            <a:r>
              <a:rPr lang="en-US" sz="2820"/>
              <a:t>“I wasn’t necessarily college and high school. I more so would say I was college.”</a:t>
            </a:r>
            <a:endParaRPr sz="2820"/>
          </a:p>
          <a:p>
            <a:pPr marL="0" lvl="0" indent="0" algn="l" rtl="0">
              <a:spcBef>
                <a:spcPts val="1000"/>
              </a:spcBef>
              <a:spcAft>
                <a:spcPts val="0"/>
              </a:spcAft>
              <a:buNone/>
            </a:pPr>
            <a:endParaRPr sz="282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g38acbcf479b_0_5"/>
          <p:cNvSpPr txBox="1">
            <a:spLocks noGrp="1"/>
          </p:cNvSpPr>
          <p:nvPr>
            <p:ph type="title"/>
          </p:nvPr>
        </p:nvSpPr>
        <p:spPr>
          <a:xfrm>
            <a:off x="838200" y="365125"/>
            <a:ext cx="10515600" cy="10035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Clr>
                <a:schemeClr val="dk1"/>
              </a:buClr>
              <a:buSzPts val="1800"/>
              <a:buFont typeface="Arial"/>
              <a:buNone/>
            </a:pPr>
            <a:r>
              <a:rPr lang="en-US"/>
              <a:t>Experience/Identity: Importance of Place</a:t>
            </a:r>
            <a:endParaRPr/>
          </a:p>
        </p:txBody>
      </p:sp>
      <p:sp>
        <p:nvSpPr>
          <p:cNvPr id="165" name="Google Shape;165;g38acbcf479b_0_5"/>
          <p:cNvSpPr txBox="1">
            <a:spLocks noGrp="1"/>
          </p:cNvSpPr>
          <p:nvPr>
            <p:ph type="body" idx="1"/>
          </p:nvPr>
        </p:nvSpPr>
        <p:spPr>
          <a:xfrm>
            <a:off x="838200" y="1697275"/>
            <a:ext cx="4911300" cy="39591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r>
              <a:rPr lang="en-US"/>
              <a:t>High School</a:t>
            </a:r>
            <a:endParaRPr/>
          </a:p>
          <a:p>
            <a:pPr marL="457200" lvl="0" indent="-406400" algn="l" rtl="0">
              <a:lnSpc>
                <a:spcPct val="100000"/>
              </a:lnSpc>
              <a:spcBef>
                <a:spcPts val="1000"/>
              </a:spcBef>
              <a:spcAft>
                <a:spcPts val="0"/>
              </a:spcAft>
              <a:buSzPts val="2800"/>
              <a:buChar char="•"/>
            </a:pPr>
            <a:r>
              <a:rPr lang="en-US"/>
              <a:t>In class with friends</a:t>
            </a:r>
            <a:endParaRPr/>
          </a:p>
          <a:p>
            <a:pPr marL="457200" lvl="0" indent="-406400" algn="l" rtl="0">
              <a:lnSpc>
                <a:spcPct val="100000"/>
              </a:lnSpc>
              <a:spcBef>
                <a:spcPts val="1000"/>
              </a:spcBef>
              <a:spcAft>
                <a:spcPts val="0"/>
              </a:spcAft>
              <a:buSzPts val="2800"/>
              <a:buChar char="•"/>
            </a:pPr>
            <a:r>
              <a:rPr lang="en-US"/>
              <a:t>Noted they still could have high school experience with sports and clubs/activities</a:t>
            </a:r>
            <a:endParaRPr/>
          </a:p>
          <a:p>
            <a:pPr marL="0" lvl="0" indent="0" algn="l" rtl="0">
              <a:spcBef>
                <a:spcPts val="1000"/>
              </a:spcBef>
              <a:spcAft>
                <a:spcPts val="0"/>
              </a:spcAft>
              <a:buNone/>
            </a:pPr>
            <a:endParaRPr/>
          </a:p>
          <a:p>
            <a:pPr marL="0" lvl="0" indent="0" algn="l" rtl="0">
              <a:spcBef>
                <a:spcPts val="1000"/>
              </a:spcBef>
              <a:spcAft>
                <a:spcPts val="0"/>
              </a:spcAft>
              <a:buNone/>
            </a:pPr>
            <a:endParaRPr/>
          </a:p>
        </p:txBody>
      </p:sp>
      <p:sp>
        <p:nvSpPr>
          <p:cNvPr id="166" name="Google Shape;166;g38acbcf479b_0_5"/>
          <p:cNvSpPr txBox="1">
            <a:spLocks noGrp="1"/>
          </p:cNvSpPr>
          <p:nvPr>
            <p:ph type="body" idx="2"/>
          </p:nvPr>
        </p:nvSpPr>
        <p:spPr>
          <a:xfrm>
            <a:off x="5953000" y="1697275"/>
            <a:ext cx="5636700" cy="4479600"/>
          </a:xfrm>
          <a:prstGeom prst="rect">
            <a:avLst/>
          </a:prstGeom>
        </p:spPr>
        <p:txBody>
          <a:bodyPr spcFirstLastPara="1" wrap="square" lIns="91425" tIns="45700" rIns="91425" bIns="45700" anchor="t" anchorCtr="0">
            <a:normAutofit fontScale="85000" lnSpcReduction="20000"/>
          </a:bodyPr>
          <a:lstStyle/>
          <a:p>
            <a:pPr marL="0" lvl="0" indent="0" algn="l" rtl="0">
              <a:lnSpc>
                <a:spcPct val="100000"/>
              </a:lnSpc>
              <a:spcBef>
                <a:spcPts val="0"/>
              </a:spcBef>
              <a:spcAft>
                <a:spcPts val="0"/>
              </a:spcAft>
              <a:buNone/>
            </a:pPr>
            <a:r>
              <a:rPr lang="en-US" sz="3307"/>
              <a:t>College Campus</a:t>
            </a:r>
            <a:endParaRPr sz="3307"/>
          </a:p>
          <a:p>
            <a:pPr marL="457200" lvl="0" indent="-353159" algn="l" rtl="0">
              <a:lnSpc>
                <a:spcPct val="100000"/>
              </a:lnSpc>
              <a:spcBef>
                <a:spcPts val="600"/>
              </a:spcBef>
              <a:spcAft>
                <a:spcPts val="0"/>
              </a:spcAft>
              <a:buSzPct val="69767"/>
              <a:buChar char="•"/>
            </a:pPr>
            <a:r>
              <a:rPr lang="en-US" sz="3307"/>
              <a:t>Friendly students or students who had graduated from their HS</a:t>
            </a:r>
            <a:endParaRPr sz="3307"/>
          </a:p>
          <a:p>
            <a:pPr marL="457200" lvl="0" indent="-353159" algn="l" rtl="0">
              <a:lnSpc>
                <a:spcPct val="100000"/>
              </a:lnSpc>
              <a:spcBef>
                <a:spcPts val="600"/>
              </a:spcBef>
              <a:spcAft>
                <a:spcPts val="0"/>
              </a:spcAft>
              <a:buSzPct val="69767"/>
              <a:buChar char="•"/>
            </a:pPr>
            <a:r>
              <a:rPr lang="en-US" sz="3307"/>
              <a:t>Some did miss out on some parts of HS - friends, “high school stuff”</a:t>
            </a:r>
            <a:endParaRPr sz="3307"/>
          </a:p>
          <a:p>
            <a:pPr marL="457200" lvl="0" indent="-353159" algn="l" rtl="0">
              <a:lnSpc>
                <a:spcPct val="100000"/>
              </a:lnSpc>
              <a:spcBef>
                <a:spcPts val="600"/>
              </a:spcBef>
              <a:spcAft>
                <a:spcPts val="0"/>
              </a:spcAft>
              <a:buSzPct val="69767"/>
              <a:buChar char="•"/>
            </a:pPr>
            <a:r>
              <a:rPr lang="en-US" sz="3307"/>
              <a:t>Professors knew they were HS students and were accommodating</a:t>
            </a:r>
            <a:endParaRPr sz="3307"/>
          </a:p>
          <a:p>
            <a:pPr marL="457200" lvl="0" indent="-353159" algn="l" rtl="0">
              <a:lnSpc>
                <a:spcPct val="100000"/>
              </a:lnSpc>
              <a:spcBef>
                <a:spcPts val="600"/>
              </a:spcBef>
              <a:spcAft>
                <a:spcPts val="0"/>
              </a:spcAft>
              <a:buSzPct val="69767"/>
              <a:buChar char="•"/>
            </a:pPr>
            <a:r>
              <a:rPr lang="en-US" sz="3307"/>
              <a:t>More freedom (required responsibility)</a:t>
            </a:r>
            <a:endParaRPr sz="3307"/>
          </a:p>
          <a:p>
            <a:pPr marL="457200" lvl="0" indent="0" algn="l" rtl="0">
              <a:lnSpc>
                <a:spcPct val="70000"/>
              </a:lnSpc>
              <a:spcBef>
                <a:spcPts val="1000"/>
              </a:spcBef>
              <a:spcAft>
                <a:spcPts val="0"/>
              </a:spcAft>
              <a:buNone/>
            </a:pPr>
            <a:endParaRPr sz="26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g38acbcf479b_0_11"/>
          <p:cNvSpPr txBox="1">
            <a:spLocks noGrp="1"/>
          </p:cNvSpPr>
          <p:nvPr>
            <p:ph type="title"/>
          </p:nvPr>
        </p:nvSpPr>
        <p:spPr>
          <a:xfrm>
            <a:off x="838200" y="365125"/>
            <a:ext cx="10515600" cy="9720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Experience/Identity: Can I Do the Work?</a:t>
            </a:r>
            <a:endParaRPr/>
          </a:p>
        </p:txBody>
      </p:sp>
      <p:sp>
        <p:nvSpPr>
          <p:cNvPr id="172" name="Google Shape;172;g38acbcf479b_0_11"/>
          <p:cNvSpPr txBox="1">
            <a:spLocks noGrp="1"/>
          </p:cNvSpPr>
          <p:nvPr>
            <p:ph type="body" idx="1"/>
          </p:nvPr>
        </p:nvSpPr>
        <p:spPr>
          <a:xfrm>
            <a:off x="838200" y="1337125"/>
            <a:ext cx="10515600" cy="4839600"/>
          </a:xfrm>
          <a:prstGeom prst="rect">
            <a:avLst/>
          </a:prstGeom>
        </p:spPr>
        <p:txBody>
          <a:bodyPr spcFirstLastPara="1" wrap="square" lIns="91425" tIns="45700" rIns="91425" bIns="45700" anchor="t" anchorCtr="0">
            <a:normAutofit fontScale="77500" lnSpcReduction="10000"/>
          </a:bodyPr>
          <a:lstStyle/>
          <a:p>
            <a:pPr marL="0" lvl="0" indent="0" algn="l" rtl="0">
              <a:spcBef>
                <a:spcPts val="1000"/>
              </a:spcBef>
              <a:spcAft>
                <a:spcPts val="0"/>
              </a:spcAft>
              <a:buNone/>
            </a:pPr>
            <a:r>
              <a:rPr lang="en-US" sz="3152"/>
              <a:t>Curriculum/Content</a:t>
            </a:r>
            <a:endParaRPr sz="3152"/>
          </a:p>
          <a:p>
            <a:pPr marL="0" lvl="0" indent="0" algn="l" rtl="0">
              <a:spcBef>
                <a:spcPts val="1000"/>
              </a:spcBef>
              <a:spcAft>
                <a:spcPts val="0"/>
              </a:spcAft>
              <a:buNone/>
            </a:pPr>
            <a:r>
              <a:rPr lang="en-US" sz="3124"/>
              <a:t>“I thought, man this is going to be more difficult than I thought. I’m going to have to study a lot more”</a:t>
            </a:r>
            <a:endParaRPr sz="3124"/>
          </a:p>
          <a:p>
            <a:pPr marL="0" lvl="0" indent="0" algn="l" rtl="0">
              <a:spcBef>
                <a:spcPts val="1000"/>
              </a:spcBef>
              <a:spcAft>
                <a:spcPts val="0"/>
              </a:spcAft>
              <a:buClr>
                <a:schemeClr val="dk1"/>
              </a:buClr>
              <a:buSzPct val="35207"/>
              <a:buFont typeface="Arial"/>
              <a:buNone/>
            </a:pPr>
            <a:r>
              <a:rPr lang="en-US" sz="3124"/>
              <a:t>“They were challenging at the time. They were definitely different from any of the other high school courses I had taken.”</a:t>
            </a:r>
            <a:endParaRPr sz="3124"/>
          </a:p>
          <a:p>
            <a:pPr marL="0" lvl="0" indent="0" algn="l" rtl="0">
              <a:spcBef>
                <a:spcPts val="1000"/>
              </a:spcBef>
              <a:spcAft>
                <a:spcPts val="0"/>
              </a:spcAft>
              <a:buNone/>
            </a:pPr>
            <a:r>
              <a:rPr lang="en-US" sz="3124"/>
              <a:t>“I did well on these 2 [classes], so let’s see if we can try something a little harder.”</a:t>
            </a:r>
            <a:endParaRPr sz="3124"/>
          </a:p>
          <a:p>
            <a:pPr marL="0" lvl="0" indent="0" algn="l" rtl="0">
              <a:spcBef>
                <a:spcPts val="1000"/>
              </a:spcBef>
              <a:spcAft>
                <a:spcPts val="0"/>
              </a:spcAft>
              <a:buNone/>
            </a:pPr>
            <a:r>
              <a:rPr lang="en-US" sz="3124"/>
              <a:t>“I truly was intimidated that I thought I wasn’t going to be able to do it, that I wasn’t ready for it.”</a:t>
            </a:r>
            <a:endParaRPr sz="3124"/>
          </a:p>
          <a:p>
            <a:pPr marL="0" lvl="0" indent="0" algn="l" rtl="0">
              <a:spcBef>
                <a:spcPts val="1000"/>
              </a:spcBef>
              <a:spcAft>
                <a:spcPts val="0"/>
              </a:spcAft>
              <a:buNone/>
            </a:pPr>
            <a:r>
              <a:rPr lang="en-US" sz="3124"/>
              <a:t>“It was definitely challenging, but it wasn’t out of my understanding.”</a:t>
            </a:r>
            <a:endParaRPr sz="3124"/>
          </a:p>
          <a:p>
            <a:pPr marL="0" lvl="0" indent="0" algn="l" rtl="0">
              <a:spcBef>
                <a:spcPts val="1000"/>
              </a:spcBef>
              <a:spcAft>
                <a:spcPts val="0"/>
              </a:spcAft>
              <a:buNone/>
            </a:pPr>
            <a:r>
              <a:rPr lang="en-US" sz="3124"/>
              <a:t>“I was surprised to see how low my grade was…but it pushed me to work harder.”</a:t>
            </a:r>
            <a:endParaRPr sz="3124"/>
          </a:p>
          <a:p>
            <a:pPr marL="0" lvl="0" indent="0" algn="l" rtl="0">
              <a:spcBef>
                <a:spcPts val="1000"/>
              </a:spcBef>
              <a:spcAft>
                <a:spcPts val="0"/>
              </a:spcAft>
              <a:buNone/>
            </a:pPr>
            <a:r>
              <a:rPr lang="en-US" sz="3124"/>
              <a:t>“The coursework at the high school wasn’t difficult enough.”</a:t>
            </a:r>
            <a:endParaRPr sz="3124"/>
          </a:p>
          <a:p>
            <a:pPr marL="0" lvl="0" indent="0" algn="l" rtl="0">
              <a:spcBef>
                <a:spcPts val="1000"/>
              </a:spcBef>
              <a:spcAft>
                <a:spcPts val="0"/>
              </a:spcAft>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g38acbcf479b_0_16"/>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r>
              <a:rPr lang="en-US"/>
              <a:t>Time</a:t>
            </a:r>
            <a:endParaRPr/>
          </a:p>
        </p:txBody>
      </p:sp>
      <p:sp>
        <p:nvSpPr>
          <p:cNvPr id="178" name="Google Shape;178;g38acbcf479b_0_16"/>
          <p:cNvSpPr txBox="1">
            <a:spLocks noGrp="1"/>
          </p:cNvSpPr>
          <p:nvPr>
            <p:ph type="body" idx="1"/>
          </p:nvPr>
        </p:nvSpPr>
        <p:spPr>
          <a:xfrm>
            <a:off x="457200" y="1825625"/>
            <a:ext cx="10896600" cy="4351200"/>
          </a:xfrm>
          <a:prstGeom prst="rect">
            <a:avLst/>
          </a:prstGeom>
          <a:noFill/>
          <a:ln>
            <a:noFill/>
          </a:ln>
        </p:spPr>
        <p:txBody>
          <a:bodyPr spcFirstLastPara="1" wrap="square" lIns="91425" tIns="45700" rIns="91425" bIns="45700" anchor="t" anchorCtr="0">
            <a:normAutofit lnSpcReduction="20000"/>
          </a:bodyPr>
          <a:lstStyle/>
          <a:p>
            <a:pPr marL="914400" lvl="0" indent="-457200" algn="l" rtl="0">
              <a:lnSpc>
                <a:spcPct val="100000"/>
              </a:lnSpc>
              <a:spcBef>
                <a:spcPts val="0"/>
              </a:spcBef>
              <a:spcAft>
                <a:spcPts val="0"/>
              </a:spcAft>
              <a:buSzPts val="1800"/>
              <a:buChar char="•"/>
            </a:pPr>
            <a:r>
              <a:rPr lang="en-US">
                <a:highlight>
                  <a:schemeClr val="lt1"/>
                </a:highlight>
                <a:latin typeface="Calibri"/>
                <a:ea typeface="Calibri"/>
                <a:cs typeface="Calibri"/>
                <a:sym typeface="Calibri"/>
              </a:rPr>
              <a:t>Jump or head </a:t>
            </a:r>
            <a:r>
              <a:rPr lang="en-US">
                <a:highlight>
                  <a:schemeClr val="lt1"/>
                </a:highlight>
              </a:rPr>
              <a:t>“</a:t>
            </a:r>
            <a:r>
              <a:rPr lang="en-US">
                <a:highlight>
                  <a:schemeClr val="lt1"/>
                </a:highlight>
                <a:latin typeface="Calibri"/>
                <a:ea typeface="Calibri"/>
                <a:cs typeface="Calibri"/>
                <a:sym typeface="Calibri"/>
              </a:rPr>
              <a:t>start” not as tied to financial aspect as anticipated</a:t>
            </a:r>
            <a:endParaRPr>
              <a:highlight>
                <a:schemeClr val="lt1"/>
              </a:highlight>
              <a:latin typeface="Calibri"/>
              <a:ea typeface="Calibri"/>
              <a:cs typeface="Calibri"/>
              <a:sym typeface="Calibri"/>
            </a:endParaRPr>
          </a:p>
          <a:p>
            <a:pPr marL="0" lvl="0" indent="0" algn="l" rtl="0">
              <a:lnSpc>
                <a:spcPct val="100000"/>
              </a:lnSpc>
              <a:spcBef>
                <a:spcPts val="0"/>
              </a:spcBef>
              <a:spcAft>
                <a:spcPts val="0"/>
              </a:spcAft>
              <a:buNone/>
            </a:pPr>
            <a:endParaRPr>
              <a:highlight>
                <a:schemeClr val="lt1"/>
              </a:highlight>
            </a:endParaRPr>
          </a:p>
          <a:p>
            <a:pPr marL="914400" lvl="0" indent="-457200" algn="l" rtl="0">
              <a:lnSpc>
                <a:spcPct val="100000"/>
              </a:lnSpc>
              <a:spcBef>
                <a:spcPts val="0"/>
              </a:spcBef>
              <a:spcAft>
                <a:spcPts val="0"/>
              </a:spcAft>
              <a:buSzPts val="1800"/>
              <a:buChar char="•"/>
            </a:pPr>
            <a:r>
              <a:rPr lang="en-US">
                <a:highlight>
                  <a:schemeClr val="lt1"/>
                </a:highlight>
              </a:rPr>
              <a:t>Learned time management</a:t>
            </a:r>
            <a:endParaRPr/>
          </a:p>
          <a:p>
            <a:pPr marL="0" lvl="0" indent="0" algn="l" rtl="0">
              <a:lnSpc>
                <a:spcPct val="100000"/>
              </a:lnSpc>
              <a:spcBef>
                <a:spcPts val="0"/>
              </a:spcBef>
              <a:spcAft>
                <a:spcPts val="0"/>
              </a:spcAft>
              <a:buSzPts val="1800"/>
              <a:buNone/>
            </a:pPr>
            <a:endParaRPr>
              <a:highlight>
                <a:schemeClr val="lt1"/>
              </a:highlight>
              <a:latin typeface="Calibri"/>
              <a:ea typeface="Calibri"/>
              <a:cs typeface="Calibri"/>
              <a:sym typeface="Calibri"/>
            </a:endParaRPr>
          </a:p>
          <a:p>
            <a:pPr marL="914400" lvl="0" indent="-457200" algn="l" rtl="0">
              <a:lnSpc>
                <a:spcPct val="100000"/>
              </a:lnSpc>
              <a:spcBef>
                <a:spcPts val="0"/>
              </a:spcBef>
              <a:spcAft>
                <a:spcPts val="0"/>
              </a:spcAft>
              <a:buSzPts val="1800"/>
              <a:buChar char="•"/>
            </a:pPr>
            <a:r>
              <a:rPr lang="en-US">
                <a:highlight>
                  <a:schemeClr val="lt1"/>
                </a:highlight>
                <a:latin typeface="Calibri"/>
                <a:ea typeface="Calibri"/>
                <a:cs typeface="Calibri"/>
                <a:sym typeface="Calibri"/>
              </a:rPr>
              <a:t>Tied to “getting ahead” for college credits</a:t>
            </a:r>
            <a:endParaRPr/>
          </a:p>
          <a:p>
            <a:pPr marL="1371600" lvl="1" indent="-457200" algn="l" rtl="0">
              <a:lnSpc>
                <a:spcPct val="100000"/>
              </a:lnSpc>
              <a:spcBef>
                <a:spcPts val="0"/>
              </a:spcBef>
              <a:spcAft>
                <a:spcPts val="0"/>
              </a:spcAft>
              <a:buSzPts val="1800"/>
              <a:buChar char="•"/>
            </a:pPr>
            <a:r>
              <a:rPr lang="en-US">
                <a:highlight>
                  <a:schemeClr val="lt1"/>
                </a:highlight>
              </a:rPr>
              <a:t> </a:t>
            </a:r>
            <a:r>
              <a:rPr lang="en-US">
                <a:highlight>
                  <a:schemeClr val="lt1"/>
                </a:highlight>
                <a:latin typeface="Calibri"/>
                <a:ea typeface="Calibri"/>
                <a:cs typeface="Calibri"/>
                <a:sym typeface="Calibri"/>
              </a:rPr>
              <a:t>Assisted with finishing in 3 or 4 years</a:t>
            </a:r>
            <a:endParaRPr>
              <a:highlight>
                <a:schemeClr val="lt1"/>
              </a:highlight>
            </a:endParaRPr>
          </a:p>
          <a:p>
            <a:pPr marL="1371600" lvl="1" indent="-457200" algn="l" rtl="0">
              <a:lnSpc>
                <a:spcPct val="100000"/>
              </a:lnSpc>
              <a:spcBef>
                <a:spcPts val="0"/>
              </a:spcBef>
              <a:spcAft>
                <a:spcPts val="0"/>
              </a:spcAft>
              <a:buSzPts val="1800"/>
              <a:buChar char="•"/>
            </a:pPr>
            <a:r>
              <a:rPr lang="en-US" sz="2200">
                <a:highlight>
                  <a:schemeClr val="lt1"/>
                </a:highlight>
              </a:rPr>
              <a:t>Assisted with earlier entry into post-graduate studies</a:t>
            </a:r>
            <a:endParaRPr sz="2200">
              <a:highlight>
                <a:schemeClr val="lt1"/>
              </a:highlight>
            </a:endParaRPr>
          </a:p>
          <a:p>
            <a:pPr marL="1371600" lvl="1" indent="-457200" algn="l" rtl="0">
              <a:lnSpc>
                <a:spcPct val="100000"/>
              </a:lnSpc>
              <a:spcBef>
                <a:spcPts val="0"/>
              </a:spcBef>
              <a:spcAft>
                <a:spcPts val="0"/>
              </a:spcAft>
              <a:buSzPts val="1800"/>
              <a:buChar char="•"/>
            </a:pPr>
            <a:r>
              <a:rPr lang="en-US">
                <a:highlight>
                  <a:schemeClr val="lt1"/>
                </a:highlight>
                <a:latin typeface="Calibri"/>
                <a:ea typeface="Calibri"/>
                <a:cs typeface="Calibri"/>
                <a:sym typeface="Calibri"/>
              </a:rPr>
              <a:t>Assisted with scheduling and housing issues</a:t>
            </a:r>
            <a:endParaRPr/>
          </a:p>
          <a:p>
            <a:pPr marL="1371600" lvl="1" indent="-457200" algn="l" rtl="0">
              <a:lnSpc>
                <a:spcPct val="100000"/>
              </a:lnSpc>
              <a:spcBef>
                <a:spcPts val="0"/>
              </a:spcBef>
              <a:spcAft>
                <a:spcPts val="0"/>
              </a:spcAft>
              <a:buSzPts val="1800"/>
              <a:buChar char="•"/>
            </a:pPr>
            <a:r>
              <a:rPr lang="en-US">
                <a:highlight>
                  <a:schemeClr val="lt1"/>
                </a:highlight>
                <a:latin typeface="Calibri"/>
                <a:ea typeface="Calibri"/>
                <a:cs typeface="Calibri"/>
                <a:sym typeface="Calibri"/>
              </a:rPr>
              <a:t>Assisted with balancing sports and time management</a:t>
            </a:r>
            <a:endParaRPr/>
          </a:p>
          <a:p>
            <a:pPr marL="914400" lvl="0" indent="-342900" algn="l" rtl="0">
              <a:lnSpc>
                <a:spcPct val="100000"/>
              </a:lnSpc>
              <a:spcBef>
                <a:spcPts val="0"/>
              </a:spcBef>
              <a:spcAft>
                <a:spcPts val="0"/>
              </a:spcAft>
              <a:buSzPts val="1800"/>
              <a:buNone/>
            </a:pPr>
            <a:endParaRPr>
              <a:highlight>
                <a:schemeClr val="lt1"/>
              </a:highlight>
              <a:latin typeface="Calibri"/>
              <a:ea typeface="Calibri"/>
              <a:cs typeface="Calibri"/>
              <a:sym typeface="Calibri"/>
            </a:endParaRPr>
          </a:p>
          <a:p>
            <a:pPr marL="0" lvl="0" indent="0" algn="l" rtl="0">
              <a:lnSpc>
                <a:spcPct val="100000"/>
              </a:lnSpc>
              <a:spcBef>
                <a:spcPts val="0"/>
              </a:spcBef>
              <a:spcAft>
                <a:spcPts val="0"/>
              </a:spcAft>
              <a:buSzPts val="1800"/>
              <a:buNone/>
            </a:pPr>
            <a:endParaRPr>
              <a:highlight>
                <a:schemeClr val="lt1"/>
              </a:highlight>
              <a:latin typeface="Calibri"/>
              <a:ea typeface="Calibri"/>
              <a:cs typeface="Calibri"/>
              <a:sym typeface="Calibri"/>
            </a:endParaRPr>
          </a:p>
          <a:p>
            <a:pPr marL="914400" lvl="0" indent="-457200" algn="l" rtl="0">
              <a:lnSpc>
                <a:spcPct val="100000"/>
              </a:lnSpc>
              <a:spcBef>
                <a:spcPts val="0"/>
              </a:spcBef>
              <a:spcAft>
                <a:spcPts val="0"/>
              </a:spcAft>
              <a:buSzPts val="1800"/>
              <a:buChar char="•"/>
            </a:pPr>
            <a:r>
              <a:rPr lang="en-US">
                <a:highlight>
                  <a:schemeClr val="lt1"/>
                </a:highlight>
                <a:latin typeface="Calibri"/>
                <a:ea typeface="Calibri"/>
                <a:cs typeface="Calibri"/>
                <a:sym typeface="Calibri"/>
              </a:rPr>
              <a:t>Freedom/flexibility of a college schedule while in high school</a:t>
            </a:r>
            <a:endParaRPr>
              <a:highlight>
                <a:schemeClr val="lt1"/>
              </a:highlight>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38acbcf479b_0_21"/>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457200" lvl="0" indent="0" algn="l" rtl="0">
              <a:lnSpc>
                <a:spcPct val="100000"/>
              </a:lnSpc>
              <a:spcBef>
                <a:spcPts val="0"/>
              </a:spcBef>
              <a:spcAft>
                <a:spcPts val="0"/>
              </a:spcAft>
              <a:buNone/>
            </a:pPr>
            <a:r>
              <a:rPr lang="en-US" sz="4200">
                <a:highlight>
                  <a:schemeClr val="lt1"/>
                </a:highlight>
              </a:rPr>
              <a:t>Jump or head “</a:t>
            </a:r>
            <a:r>
              <a:rPr lang="en-US" sz="4200">
                <a:highlight>
                  <a:schemeClr val="lt1"/>
                </a:highlight>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start</a:t>
            </a:r>
            <a:r>
              <a:rPr lang="en-US" sz="4200">
                <a:highlight>
                  <a:schemeClr val="lt1"/>
                </a:highlight>
              </a:rPr>
              <a:t>” </a:t>
            </a:r>
            <a:endParaRPr sz="5800"/>
          </a:p>
        </p:txBody>
      </p:sp>
      <p:sp>
        <p:nvSpPr>
          <p:cNvPr id="184" name="Google Shape;184;g38acbcf479b_0_21"/>
          <p:cNvSpPr txBox="1">
            <a:spLocks noGrp="1"/>
          </p:cNvSpPr>
          <p:nvPr>
            <p:ph type="body" idx="1"/>
          </p:nvPr>
        </p:nvSpPr>
        <p:spPr>
          <a:xfrm>
            <a:off x="838200" y="1580375"/>
            <a:ext cx="10746600" cy="4958700"/>
          </a:xfrm>
          <a:prstGeom prst="rect">
            <a:avLst/>
          </a:prstGeom>
        </p:spPr>
        <p:txBody>
          <a:bodyPr spcFirstLastPara="1" wrap="square" lIns="91425" tIns="45700" rIns="91425" bIns="45700" anchor="t" anchorCtr="0">
            <a:normAutofit fontScale="92500" lnSpcReduction="10000"/>
          </a:bodyPr>
          <a:lstStyle/>
          <a:p>
            <a:pPr marL="457200" lvl="0" indent="-342900" algn="l" rtl="0">
              <a:spcBef>
                <a:spcPts val="1000"/>
              </a:spcBef>
              <a:spcAft>
                <a:spcPts val="0"/>
              </a:spcAft>
              <a:buSzPts val="1800"/>
              <a:buChar char="●"/>
            </a:pPr>
            <a:r>
              <a:rPr lang="en-US" dirty="0"/>
              <a:t>“I knew I was going to college so I </a:t>
            </a:r>
            <a:r>
              <a:rPr lang="en-US" dirty="0" err="1"/>
              <a:t>kinda</a:t>
            </a:r>
            <a:r>
              <a:rPr lang="en-US" dirty="0"/>
              <a:t> wanted to get a jump start on credits” </a:t>
            </a:r>
            <a:endParaRPr dirty="0"/>
          </a:p>
          <a:p>
            <a:pPr marL="457200" lvl="0" indent="0" algn="l" rtl="0">
              <a:spcBef>
                <a:spcPts val="1000"/>
              </a:spcBef>
              <a:spcAft>
                <a:spcPts val="0"/>
              </a:spcAft>
              <a:buNone/>
            </a:pPr>
            <a:endParaRPr dirty="0"/>
          </a:p>
          <a:p>
            <a:pPr marL="457200" lvl="0" indent="-342900" algn="l" rtl="0">
              <a:spcBef>
                <a:spcPts val="1000"/>
              </a:spcBef>
              <a:spcAft>
                <a:spcPts val="0"/>
              </a:spcAft>
              <a:buSzPts val="1800"/>
              <a:buChar char="●"/>
            </a:pPr>
            <a:r>
              <a:rPr lang="en-US" dirty="0"/>
              <a:t>“Getting a jump start on my college education” </a:t>
            </a:r>
            <a:endParaRPr dirty="0"/>
          </a:p>
          <a:p>
            <a:pPr marL="457200" lvl="0" indent="0" algn="l" rtl="0">
              <a:spcBef>
                <a:spcPts val="1000"/>
              </a:spcBef>
              <a:spcAft>
                <a:spcPts val="0"/>
              </a:spcAft>
              <a:buNone/>
            </a:pPr>
            <a:endParaRPr dirty="0"/>
          </a:p>
          <a:p>
            <a:pPr marL="457200" lvl="0" indent="-342900" algn="l" rtl="0">
              <a:spcBef>
                <a:spcPts val="1000"/>
              </a:spcBef>
              <a:spcAft>
                <a:spcPts val="0"/>
              </a:spcAft>
              <a:buSzPts val="1800"/>
              <a:buChar char="●"/>
            </a:pPr>
            <a:r>
              <a:rPr lang="en-US" dirty="0"/>
              <a:t>“Really was the head start and the easier class load” </a:t>
            </a:r>
            <a:endParaRPr dirty="0"/>
          </a:p>
          <a:p>
            <a:pPr marL="457200" lvl="0" indent="0" algn="l" rtl="0">
              <a:spcBef>
                <a:spcPts val="1000"/>
              </a:spcBef>
              <a:spcAft>
                <a:spcPts val="0"/>
              </a:spcAft>
              <a:buNone/>
            </a:pPr>
            <a:endParaRPr dirty="0"/>
          </a:p>
          <a:p>
            <a:pPr marL="457200" lvl="0" indent="-342900" algn="l" rtl="0">
              <a:spcBef>
                <a:spcPts val="1000"/>
              </a:spcBef>
              <a:spcAft>
                <a:spcPts val="0"/>
              </a:spcAft>
              <a:buSzPts val="1800"/>
              <a:buChar char="●"/>
            </a:pPr>
            <a:r>
              <a:rPr lang="en-US" dirty="0"/>
              <a:t>“Get a head start in college, finances” </a:t>
            </a:r>
            <a:endParaRPr dirty="0"/>
          </a:p>
          <a:p>
            <a:pPr marL="457200" lvl="0" indent="0" algn="l" rtl="0">
              <a:spcBef>
                <a:spcPts val="1000"/>
              </a:spcBef>
              <a:spcAft>
                <a:spcPts val="0"/>
              </a:spcAft>
              <a:buNone/>
            </a:pPr>
            <a:endParaRPr dirty="0"/>
          </a:p>
          <a:p>
            <a:pPr marL="457200" lvl="0" indent="-342900" algn="l" rtl="0">
              <a:spcBef>
                <a:spcPts val="1000"/>
              </a:spcBef>
              <a:spcAft>
                <a:spcPts val="0"/>
              </a:spcAft>
              <a:buSzPts val="1800"/>
              <a:buChar char="●"/>
            </a:pPr>
            <a:r>
              <a:rPr lang="en-US"/>
              <a:t>“The ability to take college credits and work towards my future because I knew I wanted to go to college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g38acbcf479b_0_26"/>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Time Management</a:t>
            </a:r>
            <a:endParaRPr/>
          </a:p>
        </p:txBody>
      </p:sp>
      <p:sp>
        <p:nvSpPr>
          <p:cNvPr id="190" name="Google Shape;190;g38acbcf479b_0_26"/>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a:p>
          <a:p>
            <a:pPr marL="457200" lvl="0" indent="-342900" algn="l" rtl="0">
              <a:spcBef>
                <a:spcPts val="1000"/>
              </a:spcBef>
              <a:spcAft>
                <a:spcPts val="0"/>
              </a:spcAft>
              <a:buSzPts val="1800"/>
              <a:buChar char="●"/>
            </a:pPr>
            <a:r>
              <a:rPr lang="en-US"/>
              <a:t>“It taught me a lot about how to manage my time before I went to college” </a:t>
            </a:r>
            <a:endParaRPr/>
          </a:p>
          <a:p>
            <a:pPr marL="457200" lvl="0" indent="0" algn="l" rtl="0">
              <a:spcBef>
                <a:spcPts val="1000"/>
              </a:spcBef>
              <a:spcAft>
                <a:spcPts val="0"/>
              </a:spcAft>
              <a:buNone/>
            </a:pPr>
            <a:endParaRPr/>
          </a:p>
          <a:p>
            <a:pPr marL="457200" lvl="0" indent="-342900" algn="l" rtl="0">
              <a:spcBef>
                <a:spcPts val="1000"/>
              </a:spcBef>
              <a:spcAft>
                <a:spcPts val="0"/>
              </a:spcAft>
              <a:buSzPts val="1800"/>
              <a:buChar char="●"/>
            </a:pPr>
            <a:r>
              <a:rPr lang="en-US"/>
              <a:t>“I gotta study a lot more, I actually gotta, like, plan out, I mean, compared to high school. I feel I kinda studied the night before . . . college was different - I gotta study more than one night before” </a:t>
            </a:r>
            <a:endParaRPr/>
          </a:p>
          <a:p>
            <a:pPr marL="457200" lvl="0" indent="0" algn="l" rtl="0">
              <a:spcBef>
                <a:spcPts val="1000"/>
              </a:spcBef>
              <a:spcAft>
                <a:spcPts val="0"/>
              </a:spcAft>
              <a:buNone/>
            </a:pPr>
            <a:endParaRPr/>
          </a:p>
          <a:p>
            <a:pPr marL="457200" lvl="0" indent="-342900" algn="l" rtl="0">
              <a:spcBef>
                <a:spcPts val="1000"/>
              </a:spcBef>
              <a:spcAft>
                <a:spcPts val="0"/>
              </a:spcAft>
              <a:buSzPts val="1800"/>
              <a:buChar char="●"/>
            </a:pPr>
            <a:r>
              <a:rPr lang="en-US"/>
              <a:t>“It made me work on time management, for sure”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g38acbcf479b_0_31"/>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Logistics - assisted with finishing college</a:t>
            </a:r>
            <a:endParaRPr/>
          </a:p>
        </p:txBody>
      </p:sp>
      <p:sp>
        <p:nvSpPr>
          <p:cNvPr id="196" name="Google Shape;196;g38acbcf479b_0_31"/>
          <p:cNvSpPr txBox="1">
            <a:spLocks noGrp="1"/>
          </p:cNvSpPr>
          <p:nvPr>
            <p:ph type="body" idx="1"/>
          </p:nvPr>
        </p:nvSpPr>
        <p:spPr>
          <a:xfrm>
            <a:off x="838200" y="1580375"/>
            <a:ext cx="10616100" cy="4784700"/>
          </a:xfrm>
          <a:prstGeom prst="rect">
            <a:avLst/>
          </a:prstGeom>
        </p:spPr>
        <p:txBody>
          <a:bodyPr spcFirstLastPara="1" wrap="square" lIns="91425" tIns="45700" rIns="91425" bIns="45700" anchor="t" anchorCtr="0">
            <a:normAutofit/>
          </a:bodyPr>
          <a:lstStyle/>
          <a:p>
            <a:pPr marL="457200" lvl="0" indent="-342900" algn="l" rtl="0">
              <a:spcBef>
                <a:spcPts val="1000"/>
              </a:spcBef>
              <a:spcAft>
                <a:spcPts val="0"/>
              </a:spcAft>
              <a:buSzPts val="1800"/>
              <a:buChar char="●"/>
            </a:pPr>
            <a:r>
              <a:rPr lang="en-US"/>
              <a:t>“If you get gen eds out of the way, you can experience more classes in your major, in your field, and decide if you like it or not early and switch your major before it’s too late—to have to add an extra semester on.  So I think that was huge for me because I changed my major after the first semester and I wasn’t set back at all” .</a:t>
            </a:r>
            <a:endParaRPr/>
          </a:p>
          <a:p>
            <a:pPr marL="0" lvl="0" indent="0" algn="l" rtl="0">
              <a:spcBef>
                <a:spcPts val="1000"/>
              </a:spcBef>
              <a:spcAft>
                <a:spcPts val="0"/>
              </a:spcAft>
              <a:buNone/>
            </a:pPr>
            <a:endParaRPr/>
          </a:p>
          <a:p>
            <a:pPr marL="457200" lvl="0" indent="-342900" algn="l" rtl="0">
              <a:spcBef>
                <a:spcPts val="1000"/>
              </a:spcBef>
              <a:spcAft>
                <a:spcPts val="0"/>
              </a:spcAft>
              <a:buSzPts val="1800"/>
              <a:buChar char="●"/>
            </a:pPr>
            <a:r>
              <a:rPr lang="en-US"/>
              <a:t>“If I would have stuck with that [first major], I was projected to graduate in two and a half years . . . . I switched majors and transferred schools . . . pretty big switch, and I’m still projected to graduate after four years”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g38acbcf479b_0_36"/>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Logistical issues - assisted with post-graduate studies</a:t>
            </a:r>
            <a:endParaRPr/>
          </a:p>
        </p:txBody>
      </p:sp>
      <p:sp>
        <p:nvSpPr>
          <p:cNvPr id="202" name="Google Shape;202;g38acbcf479b_0_36"/>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457200" lvl="0" indent="-342900" algn="l" rtl="0">
              <a:spcBef>
                <a:spcPts val="1000"/>
              </a:spcBef>
              <a:spcAft>
                <a:spcPts val="0"/>
              </a:spcAft>
              <a:buSzPts val="1800"/>
              <a:buChar char="●"/>
            </a:pPr>
            <a:r>
              <a:rPr lang="en-US"/>
              <a:t>“I’m able to graduate in three years because I did so much CCP . . . . I’m going to have to go all the way to get my Ph.D. and so not having to do four years of undergrad right now is super amazing, and I’m ready to move on to a different university” </a:t>
            </a:r>
            <a:endParaRPr/>
          </a:p>
          <a:p>
            <a:pPr marL="457200" lvl="0" indent="0" algn="l" rtl="0">
              <a:spcBef>
                <a:spcPts val="1000"/>
              </a:spcBef>
              <a:spcAft>
                <a:spcPts val="0"/>
              </a:spcAft>
              <a:buNone/>
            </a:pPr>
            <a:endParaRPr/>
          </a:p>
          <a:p>
            <a:pPr marL="457200" lvl="0" indent="-342900" algn="l" rtl="0">
              <a:spcBef>
                <a:spcPts val="1000"/>
              </a:spcBef>
              <a:spcAft>
                <a:spcPts val="0"/>
              </a:spcAft>
              <a:buSzPts val="1800"/>
              <a:buChar char="●"/>
            </a:pPr>
            <a:r>
              <a:rPr lang="en-US"/>
              <a:t>“I want to get ahead in college because I want to get my masters in four instead of going the extra years, so I’ve been able to do that so far”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2"/>
          <p:cNvSpPr txBox="1">
            <a:spLocks noGrp="1"/>
          </p:cNvSpPr>
          <p:nvPr>
            <p:ph type="title"/>
          </p:nvPr>
        </p:nvSpPr>
        <p:spPr>
          <a:xfrm>
            <a:off x="192505" y="98681"/>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Goals for this session</a:t>
            </a:r>
            <a:endParaRPr/>
          </a:p>
        </p:txBody>
      </p:sp>
      <p:sp>
        <p:nvSpPr>
          <p:cNvPr id="83" name="Google Shape;83;p2"/>
          <p:cNvSpPr txBox="1">
            <a:spLocks noGrp="1"/>
          </p:cNvSpPr>
          <p:nvPr>
            <p:ph type="body" idx="1"/>
          </p:nvPr>
        </p:nvSpPr>
        <p:spPr>
          <a:xfrm>
            <a:off x="537210" y="1052945"/>
            <a:ext cx="10816590" cy="5603430"/>
          </a:xfrm>
          <a:prstGeom prst="rect">
            <a:avLst/>
          </a:prstGeom>
          <a:noFill/>
          <a:ln>
            <a:noFill/>
          </a:ln>
        </p:spPr>
        <p:txBody>
          <a:bodyPr spcFirstLastPara="1" wrap="square" lIns="91425" tIns="45700" rIns="91425" bIns="45700" anchor="t" anchorCtr="0">
            <a:noAutofit/>
          </a:bodyPr>
          <a:lstStyle/>
          <a:p>
            <a:pPr marL="114300" lvl="0" indent="0" algn="l" rtl="0">
              <a:lnSpc>
                <a:spcPct val="90000"/>
              </a:lnSpc>
              <a:spcBef>
                <a:spcPts val="1000"/>
              </a:spcBef>
              <a:spcAft>
                <a:spcPts val="0"/>
              </a:spcAft>
              <a:buSzPts val="1800"/>
              <a:buNone/>
            </a:pPr>
            <a:r>
              <a:rPr lang="en-US" sz="4000">
                <a:solidFill>
                  <a:srgbClr val="032963"/>
                </a:solidFill>
                <a:latin typeface="Calibri"/>
                <a:ea typeface="Calibri"/>
                <a:cs typeface="Calibri"/>
                <a:sym typeface="Calibri"/>
              </a:rPr>
              <a:t>1) To share our research in process, extending research presented last year which focused on administrators. </a:t>
            </a:r>
            <a:endParaRPr/>
          </a:p>
          <a:p>
            <a:pPr marL="114300" lvl="0" indent="0" algn="l" rtl="0">
              <a:lnSpc>
                <a:spcPct val="90000"/>
              </a:lnSpc>
              <a:spcBef>
                <a:spcPts val="1000"/>
              </a:spcBef>
              <a:spcAft>
                <a:spcPts val="0"/>
              </a:spcAft>
              <a:buSzPts val="1800"/>
              <a:buNone/>
            </a:pPr>
            <a:r>
              <a:rPr lang="en-US" sz="4000">
                <a:solidFill>
                  <a:srgbClr val="032963"/>
                </a:solidFill>
                <a:latin typeface="Calibri"/>
                <a:ea typeface="Calibri"/>
                <a:cs typeface="Calibri"/>
                <a:sym typeface="Calibri"/>
              </a:rPr>
              <a:t>2)To focus on students’ perceptions on how the purpose of dual enrollment is fulfilled within the context of an English dual enrollment program in Ohio. </a:t>
            </a:r>
            <a:endParaRPr/>
          </a:p>
          <a:p>
            <a:pPr marL="0" lvl="0" indent="0" algn="l" rtl="0">
              <a:lnSpc>
                <a:spcPct val="115000"/>
              </a:lnSpc>
              <a:spcBef>
                <a:spcPts val="0"/>
              </a:spcBef>
              <a:spcAft>
                <a:spcPts val="0"/>
              </a:spcAft>
              <a:buClr>
                <a:srgbClr val="212121"/>
              </a:buClr>
              <a:buSzPts val="4000"/>
              <a:buNone/>
            </a:pPr>
            <a:endParaRPr sz="4000">
              <a:solidFill>
                <a:srgbClr val="212121"/>
              </a:solidFill>
              <a:highlight>
                <a:srgbClr val="FFFFFF"/>
              </a:highlight>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endParaRPr>
          </a:p>
          <a:p>
            <a:pPr marL="457200" lvl="0" indent="-228600" algn="l" rtl="0">
              <a:lnSpc>
                <a:spcPct val="90000"/>
              </a:lnSpc>
              <a:spcBef>
                <a:spcPts val="0"/>
              </a:spcBef>
              <a:spcAft>
                <a:spcPts val="0"/>
              </a:spcAft>
              <a:buSzPts val="2000"/>
              <a:buFont typeface="Gill Sans"/>
              <a:buNone/>
            </a:pPr>
            <a:endParaRPr sz="3400">
              <a:latin typeface="Gill Sans"/>
              <a:ea typeface="Gill Sans"/>
              <a:cs typeface="Gill Sans"/>
              <a:sym typeface="Gill San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g38acbcf479b_0_41"/>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Logistical issues - housing and scheduling</a:t>
            </a:r>
            <a:endParaRPr/>
          </a:p>
        </p:txBody>
      </p:sp>
      <p:sp>
        <p:nvSpPr>
          <p:cNvPr id="208" name="Google Shape;208;g38acbcf479b_0_41"/>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457200" lvl="0" indent="-342900" algn="l" rtl="0">
              <a:spcBef>
                <a:spcPts val="1000"/>
              </a:spcBef>
              <a:spcAft>
                <a:spcPts val="0"/>
              </a:spcAft>
              <a:buSzPts val="1800"/>
              <a:buChar char="●"/>
            </a:pPr>
            <a:r>
              <a:rPr lang="en-US"/>
              <a:t>“They [CCP classes] put you head when you get to college, especially when it comes to scheduling, which is hard to do.  It helped me schedule early . . . I’ll be a junior in the fall with the help of CCP classes” </a:t>
            </a:r>
            <a:endParaRPr/>
          </a:p>
          <a:p>
            <a:pPr marL="0" lvl="0" indent="0" algn="l" rtl="0">
              <a:spcBef>
                <a:spcPts val="1000"/>
              </a:spcBef>
              <a:spcAft>
                <a:spcPts val="0"/>
              </a:spcAft>
              <a:buNone/>
            </a:pPr>
            <a:endParaRPr/>
          </a:p>
          <a:p>
            <a:pPr marL="457200" lvl="0" indent="-342900" algn="l" rtl="0">
              <a:spcBef>
                <a:spcPts val="1000"/>
              </a:spcBef>
              <a:spcAft>
                <a:spcPts val="0"/>
              </a:spcAft>
              <a:buSzPts val="1800"/>
              <a:buChar char="●"/>
            </a:pPr>
            <a:r>
              <a:rPr lang="en-US"/>
              <a:t>“In college we get rooming assignments and they’re all based on credits, like how many credits you have currently, and most people were like ‘How come I don’t get to choose before other people’ . . . and some people come in with a lot of CCP credits, and so they get higher room assignments”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g38acbcf479b_0_46"/>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Logistics: Balancing sports</a:t>
            </a:r>
            <a:endParaRPr/>
          </a:p>
        </p:txBody>
      </p:sp>
      <p:sp>
        <p:nvSpPr>
          <p:cNvPr id="214" name="Google Shape;214;g38acbcf479b_0_46"/>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lnSpcReduction="10000"/>
          </a:bodyPr>
          <a:lstStyle/>
          <a:p>
            <a:pPr marL="457200" lvl="0" indent="-342900" algn="l" rtl="0">
              <a:spcBef>
                <a:spcPts val="1000"/>
              </a:spcBef>
              <a:spcAft>
                <a:spcPts val="0"/>
              </a:spcAft>
              <a:buSzPts val="1800"/>
              <a:buChar char="●"/>
            </a:pPr>
            <a:r>
              <a:rPr lang="en-US"/>
              <a:t>In high school: “They’ve been at school all day and I’ve been, I took two classes in the morning and I had two college classes in the afternoon, and I had all these, I had an hour break for lunch and I had an hour break before practice” </a:t>
            </a:r>
            <a:endParaRPr/>
          </a:p>
          <a:p>
            <a:pPr marL="457200" lvl="0" indent="0" algn="l" rtl="0">
              <a:spcBef>
                <a:spcPts val="1000"/>
              </a:spcBef>
              <a:spcAft>
                <a:spcPts val="0"/>
              </a:spcAft>
              <a:buNone/>
            </a:pPr>
            <a:endParaRPr/>
          </a:p>
          <a:p>
            <a:pPr marL="457200" lvl="0" indent="-342900" algn="l" rtl="0">
              <a:spcBef>
                <a:spcPts val="1000"/>
              </a:spcBef>
              <a:spcAft>
                <a:spcPts val="0"/>
              </a:spcAft>
              <a:buSzPts val="1800"/>
              <a:buChar char="●"/>
            </a:pPr>
            <a:r>
              <a:rPr lang="en-US"/>
              <a:t>In college:   “It was better to get the college credit in high school because then my freshman year was a lot easier . . . I’m actually really glad I took these college classes . . .  . I didn’t have to worry about taking any more, like, English classes.  I could just focus on what I wanted to with my major . . . I could focus more on my sports”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g38acbcf479b_0_51"/>
          <p:cNvSpPr txBox="1">
            <a:spLocks noGrp="1"/>
          </p:cNvSpPr>
          <p:nvPr>
            <p:ph type="title"/>
          </p:nvPr>
        </p:nvSpPr>
        <p:spPr>
          <a:xfrm>
            <a:off x="838200" y="268950"/>
            <a:ext cx="10515600" cy="9279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t>Transition</a:t>
            </a:r>
            <a:endParaRPr/>
          </a:p>
        </p:txBody>
      </p:sp>
      <p:sp>
        <p:nvSpPr>
          <p:cNvPr id="220" name="Google Shape;220;g38acbcf479b_0_51"/>
          <p:cNvSpPr txBox="1">
            <a:spLocks noGrp="1"/>
          </p:cNvSpPr>
          <p:nvPr>
            <p:ph type="body" idx="1"/>
          </p:nvPr>
        </p:nvSpPr>
        <p:spPr>
          <a:xfrm>
            <a:off x="838200" y="1196850"/>
            <a:ext cx="10515600" cy="5392200"/>
          </a:xfrm>
          <a:prstGeom prst="rect">
            <a:avLst/>
          </a:prstGeom>
          <a:noFill/>
          <a:ln>
            <a:noFill/>
          </a:ln>
        </p:spPr>
        <p:txBody>
          <a:bodyPr spcFirstLastPara="1" wrap="square" lIns="91425" tIns="45700" rIns="91425" bIns="45700" anchor="t" anchorCtr="0">
            <a:normAutofit/>
          </a:bodyPr>
          <a:lstStyle/>
          <a:p>
            <a:pPr marL="457200" lvl="0" indent="-342900" algn="l" rtl="0">
              <a:lnSpc>
                <a:spcPct val="90000"/>
              </a:lnSpc>
              <a:spcBef>
                <a:spcPts val="1000"/>
              </a:spcBef>
              <a:spcAft>
                <a:spcPts val="0"/>
              </a:spcAft>
              <a:buSzPts val="1800"/>
              <a:buChar char="●"/>
            </a:pPr>
            <a:r>
              <a:rPr lang="en-US" sz="3200"/>
              <a:t>Did acknowledge harder coursework, thus helped with transition to college and with each semester of CE coursework</a:t>
            </a:r>
            <a:endParaRPr/>
          </a:p>
          <a:p>
            <a:pPr marL="457200" lvl="0" indent="-342900" algn="l" rtl="0">
              <a:lnSpc>
                <a:spcPct val="90000"/>
              </a:lnSpc>
              <a:spcBef>
                <a:spcPts val="1000"/>
              </a:spcBef>
              <a:spcAft>
                <a:spcPts val="0"/>
              </a:spcAft>
              <a:buSzPts val="1800"/>
              <a:buChar char="●"/>
            </a:pPr>
            <a:r>
              <a:rPr lang="en-US" sz="3200"/>
              <a:t>Still discussed CE as liminal “pre-college” space</a:t>
            </a:r>
            <a:endParaRPr/>
          </a:p>
          <a:p>
            <a:pPr marL="457200" lvl="0" indent="-342900" algn="l" rtl="0">
              <a:lnSpc>
                <a:spcPct val="90000"/>
              </a:lnSpc>
              <a:spcBef>
                <a:spcPts val="1000"/>
              </a:spcBef>
              <a:spcAft>
                <a:spcPts val="0"/>
              </a:spcAft>
              <a:buSzPts val="1800"/>
              <a:buChar char="●"/>
            </a:pPr>
            <a:r>
              <a:rPr lang="en-US" sz="3200"/>
              <a:t>Addressed different forms of CE in terms of “getting ready for college”</a:t>
            </a:r>
            <a:endParaRPr/>
          </a:p>
          <a:p>
            <a:pPr marL="457200" lvl="0" indent="-342900" algn="l" rtl="0">
              <a:lnSpc>
                <a:spcPct val="90000"/>
              </a:lnSpc>
              <a:spcBef>
                <a:spcPts val="1000"/>
              </a:spcBef>
              <a:spcAft>
                <a:spcPts val="0"/>
              </a:spcAft>
              <a:buSzPts val="1800"/>
              <a:buChar char="●"/>
            </a:pPr>
            <a:r>
              <a:rPr lang="en-US" sz="3200"/>
              <a:t>Time management and sports in college (as opposed to HS)</a:t>
            </a:r>
            <a:endParaRPr/>
          </a:p>
          <a:p>
            <a:pPr marL="457200" lvl="0" indent="-342900" algn="l" rtl="0">
              <a:lnSpc>
                <a:spcPct val="90000"/>
              </a:lnSpc>
              <a:spcBef>
                <a:spcPts val="1000"/>
              </a:spcBef>
              <a:spcAft>
                <a:spcPts val="0"/>
              </a:spcAft>
              <a:buSzPts val="1800"/>
              <a:buChar char="●"/>
            </a:pPr>
            <a:r>
              <a:rPr lang="en-US" sz="3200"/>
              <a:t>Did wish had more guidance on transfer and selection/offerings of courses</a:t>
            </a:r>
            <a:endParaRPr sz="32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g38acbcf479b_0_56"/>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Transition</a:t>
            </a:r>
            <a:endParaRPr/>
          </a:p>
        </p:txBody>
      </p:sp>
      <p:sp>
        <p:nvSpPr>
          <p:cNvPr id="226" name="Google Shape;226;g38acbcf479b_0_56"/>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lnSpcReduction="10000"/>
          </a:bodyPr>
          <a:lstStyle/>
          <a:p>
            <a:pPr marL="0" lvl="0" indent="0" algn="l" rtl="0">
              <a:spcBef>
                <a:spcPts val="1000"/>
              </a:spcBef>
              <a:spcAft>
                <a:spcPts val="0"/>
              </a:spcAft>
              <a:buNone/>
            </a:pPr>
            <a:r>
              <a:rPr lang="en-US"/>
              <a:t>“I got more familiar with Canvas (LMS)...”</a:t>
            </a:r>
            <a:endParaRPr/>
          </a:p>
          <a:p>
            <a:pPr marL="0" lvl="0" indent="0" algn="l" rtl="0">
              <a:spcBef>
                <a:spcPts val="1000"/>
              </a:spcBef>
              <a:spcAft>
                <a:spcPts val="0"/>
              </a:spcAft>
              <a:buNone/>
            </a:pPr>
            <a:r>
              <a:rPr lang="en-US"/>
              <a:t>“...my chemistry didn’t transfer, but...having that chemistry lab really helped…” </a:t>
            </a:r>
            <a:endParaRPr/>
          </a:p>
          <a:p>
            <a:pPr marL="0" lvl="0" indent="0" algn="l" rtl="0">
              <a:spcBef>
                <a:spcPts val="1000"/>
              </a:spcBef>
              <a:spcAft>
                <a:spcPts val="0"/>
              </a:spcAft>
              <a:buNone/>
            </a:pPr>
            <a:r>
              <a:rPr lang="en-US"/>
              <a:t>“ You get your papers in when they say to get them in…”</a:t>
            </a:r>
            <a:endParaRPr/>
          </a:p>
          <a:p>
            <a:pPr marL="0" lvl="0" indent="0" algn="l" rtl="0">
              <a:spcBef>
                <a:spcPts val="1000"/>
              </a:spcBef>
              <a:spcAft>
                <a:spcPts val="0"/>
              </a:spcAft>
              <a:buNone/>
            </a:pPr>
            <a:r>
              <a:rPr lang="en-US"/>
              <a:t>“I was definitely more prepared for the level of coursework, what my professors would expect from me…”</a:t>
            </a:r>
            <a:endParaRPr/>
          </a:p>
          <a:p>
            <a:pPr marL="0" lvl="0" indent="0" algn="l" rtl="0">
              <a:spcBef>
                <a:spcPts val="1000"/>
              </a:spcBef>
              <a:spcAft>
                <a:spcPts val="0"/>
              </a:spcAft>
              <a:buNone/>
            </a:pPr>
            <a:r>
              <a:rPr lang="en-US"/>
              <a:t>“...I know how long it takes to write that quality of a paper”</a:t>
            </a:r>
            <a:endParaRPr/>
          </a:p>
          <a:p>
            <a:pPr marL="0" lvl="0" indent="0" algn="l" rtl="0">
              <a:spcBef>
                <a:spcPts val="1000"/>
              </a:spcBef>
              <a:spcAft>
                <a:spcPts val="0"/>
              </a:spcAft>
              <a:buNone/>
            </a:pPr>
            <a:r>
              <a:rPr lang="en-US"/>
              <a:t>“...by the end of high school, the base classes were not really a challenge, so getting something in high school that was a challenge was nice.”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g38acbcf479b_0_61"/>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Transition</a:t>
            </a:r>
            <a:endParaRPr/>
          </a:p>
        </p:txBody>
      </p:sp>
      <p:sp>
        <p:nvSpPr>
          <p:cNvPr id="232" name="Google Shape;232;g38acbcf479b_0_61"/>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lnSpcReduction="20000"/>
          </a:bodyPr>
          <a:lstStyle/>
          <a:p>
            <a:pPr marL="0" lvl="0" indent="0" algn="l" rtl="0">
              <a:spcBef>
                <a:spcPts val="1000"/>
              </a:spcBef>
              <a:spcAft>
                <a:spcPts val="0"/>
              </a:spcAft>
              <a:buNone/>
            </a:pPr>
            <a:r>
              <a:rPr lang="en-US"/>
              <a:t>“...at first I didn’t want to [take CCP classes]... because I wanted to kind of breeze through my senior year…but, I’m actually really glad…because it made my freshman year a lot easier.” </a:t>
            </a:r>
            <a:endParaRPr/>
          </a:p>
          <a:p>
            <a:pPr marL="0" lvl="0" indent="0" algn="l" rtl="0">
              <a:spcBef>
                <a:spcPts val="1000"/>
              </a:spcBef>
              <a:spcAft>
                <a:spcPts val="0"/>
              </a:spcAft>
              <a:buNone/>
            </a:pPr>
            <a:r>
              <a:rPr lang="en-US"/>
              <a:t>“learning how to engage in a …more professional manner </a:t>
            </a:r>
            <a:endParaRPr/>
          </a:p>
          <a:p>
            <a:pPr marL="0" lvl="0" indent="0" algn="l" rtl="0">
              <a:spcBef>
                <a:spcPts val="1000"/>
              </a:spcBef>
              <a:spcAft>
                <a:spcPts val="0"/>
              </a:spcAft>
              <a:buNone/>
            </a:pPr>
            <a:r>
              <a:rPr lang="en-US"/>
              <a:t>“...had difficulty figuring out how to schedule ‘correctly’...” </a:t>
            </a:r>
            <a:endParaRPr/>
          </a:p>
          <a:p>
            <a:pPr marL="0" lvl="0" indent="0" algn="l" rtl="0">
              <a:spcBef>
                <a:spcPts val="1000"/>
              </a:spcBef>
              <a:spcAft>
                <a:spcPts val="0"/>
              </a:spcAft>
              <a:buNone/>
            </a:pPr>
            <a:r>
              <a:rPr lang="en-US"/>
              <a:t>“...the challenge is…you’ve been doing high school courses for so long and there’s certain standards and expectations…and now you’re expected to be at a collegiate level with your work even though you are still in high school…” </a:t>
            </a:r>
            <a:endParaRPr/>
          </a:p>
          <a:p>
            <a:pPr marL="0" lvl="0" indent="0" algn="l" rtl="0">
              <a:spcBef>
                <a:spcPts val="1000"/>
              </a:spcBef>
              <a:spcAft>
                <a:spcPts val="0"/>
              </a:spcAft>
              <a:buNone/>
            </a:pPr>
            <a:r>
              <a:rPr lang="en-US"/>
              <a:t>“...there were less and less classes appealing to take because I had already taken the ones that sounded fun to me…”</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g314f7cfb110_0_38"/>
          <p:cNvSpPr txBox="1">
            <a:spLocks noGrp="1"/>
          </p:cNvSpPr>
          <p:nvPr>
            <p:ph type="title"/>
          </p:nvPr>
        </p:nvSpPr>
        <p:spPr>
          <a:xfrm>
            <a:off x="839800" y="457200"/>
            <a:ext cx="3932100" cy="9792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SzPts val="3200"/>
              <a:buNone/>
            </a:pPr>
            <a:r>
              <a:rPr lang="en-US"/>
              <a:t>Actionable Impact</a:t>
            </a:r>
            <a:endParaRPr/>
          </a:p>
        </p:txBody>
      </p:sp>
      <p:sp>
        <p:nvSpPr>
          <p:cNvPr id="238" name="Google Shape;238;g314f7cfb110_0_38"/>
          <p:cNvSpPr txBox="1">
            <a:spLocks noGrp="1"/>
          </p:cNvSpPr>
          <p:nvPr>
            <p:ph type="body" idx="1"/>
          </p:nvPr>
        </p:nvSpPr>
        <p:spPr>
          <a:xfrm>
            <a:off x="839800" y="1675775"/>
            <a:ext cx="3932100" cy="4193100"/>
          </a:xfrm>
          <a:prstGeom prst="rect">
            <a:avLst/>
          </a:prstGeom>
          <a:noFill/>
          <a:ln>
            <a:noFill/>
          </a:ln>
        </p:spPr>
        <p:txBody>
          <a:bodyPr spcFirstLastPara="1" wrap="square" lIns="91425" tIns="45700" rIns="91425" bIns="45700" anchor="t" anchorCtr="0">
            <a:normAutofit/>
          </a:bodyPr>
          <a:lstStyle/>
          <a:p>
            <a:pPr marL="457200" lvl="0" indent="-374650" algn="l" rtl="0">
              <a:lnSpc>
                <a:spcPct val="90000"/>
              </a:lnSpc>
              <a:spcBef>
                <a:spcPts val="1000"/>
              </a:spcBef>
              <a:spcAft>
                <a:spcPts val="0"/>
              </a:spcAft>
              <a:buSzPts val="2300"/>
              <a:buChar char="●"/>
            </a:pPr>
            <a:r>
              <a:rPr lang="en-US" sz="2300"/>
              <a:t>Build confidence - help them grow</a:t>
            </a:r>
            <a:endParaRPr sz="2300"/>
          </a:p>
          <a:p>
            <a:pPr marL="457200" lvl="0" indent="-374650" algn="l" rtl="0">
              <a:lnSpc>
                <a:spcPct val="90000"/>
              </a:lnSpc>
              <a:spcBef>
                <a:spcPts val="0"/>
              </a:spcBef>
              <a:spcAft>
                <a:spcPts val="0"/>
              </a:spcAft>
              <a:buSzPts val="2300"/>
              <a:buChar char="●"/>
            </a:pPr>
            <a:r>
              <a:rPr lang="en-US" sz="2300"/>
              <a:t>Focus and develop their skills</a:t>
            </a:r>
            <a:endParaRPr sz="2300"/>
          </a:p>
          <a:p>
            <a:pPr marL="914400" lvl="1" indent="-361950" algn="l" rtl="0">
              <a:lnSpc>
                <a:spcPct val="90000"/>
              </a:lnSpc>
              <a:spcBef>
                <a:spcPts val="0"/>
              </a:spcBef>
              <a:spcAft>
                <a:spcPts val="0"/>
              </a:spcAft>
              <a:buSzPts val="2100"/>
              <a:buChar char="○"/>
            </a:pPr>
            <a:r>
              <a:rPr lang="en-US" sz="2100"/>
              <a:t>Reading</a:t>
            </a:r>
            <a:endParaRPr sz="2100"/>
          </a:p>
          <a:p>
            <a:pPr marL="914400" lvl="1" indent="-361950" algn="l" rtl="0">
              <a:lnSpc>
                <a:spcPct val="90000"/>
              </a:lnSpc>
              <a:spcBef>
                <a:spcPts val="0"/>
              </a:spcBef>
              <a:spcAft>
                <a:spcPts val="0"/>
              </a:spcAft>
              <a:buSzPts val="2100"/>
              <a:buChar char="○"/>
            </a:pPr>
            <a:r>
              <a:rPr lang="en-US" sz="2100"/>
              <a:t>Analysis</a:t>
            </a:r>
            <a:endParaRPr sz="2100"/>
          </a:p>
          <a:p>
            <a:pPr marL="914400" lvl="1" indent="-361950" algn="l" rtl="0">
              <a:lnSpc>
                <a:spcPct val="90000"/>
              </a:lnSpc>
              <a:spcBef>
                <a:spcPts val="0"/>
              </a:spcBef>
              <a:spcAft>
                <a:spcPts val="0"/>
              </a:spcAft>
              <a:buSzPts val="2100"/>
              <a:buChar char="○"/>
            </a:pPr>
            <a:r>
              <a:rPr lang="en-US" sz="2100"/>
              <a:t>Revision</a:t>
            </a:r>
            <a:endParaRPr sz="2100"/>
          </a:p>
          <a:p>
            <a:pPr marL="457200" lvl="0" indent="-374650" algn="l" rtl="0">
              <a:lnSpc>
                <a:spcPct val="90000"/>
              </a:lnSpc>
              <a:spcBef>
                <a:spcPts val="0"/>
              </a:spcBef>
              <a:spcAft>
                <a:spcPts val="0"/>
              </a:spcAft>
              <a:buSzPts val="2300"/>
              <a:buChar char="●"/>
            </a:pPr>
            <a:r>
              <a:rPr lang="en-US" sz="2300"/>
              <a:t>Bridge to college</a:t>
            </a:r>
            <a:endParaRPr sz="2300"/>
          </a:p>
          <a:p>
            <a:pPr marL="457200" lvl="0" indent="-374650" algn="l" rtl="0">
              <a:lnSpc>
                <a:spcPct val="90000"/>
              </a:lnSpc>
              <a:spcBef>
                <a:spcPts val="0"/>
              </a:spcBef>
              <a:spcAft>
                <a:spcPts val="0"/>
              </a:spcAft>
              <a:buSzPts val="2300"/>
              <a:buChar char="●"/>
            </a:pPr>
            <a:r>
              <a:rPr lang="en-US" sz="2300"/>
              <a:t>Provide support with rigor - coach, help</a:t>
            </a:r>
            <a:endParaRPr sz="2300"/>
          </a:p>
          <a:p>
            <a:pPr marL="914400" lvl="1" indent="-361950" algn="l" rtl="0">
              <a:lnSpc>
                <a:spcPct val="90000"/>
              </a:lnSpc>
              <a:spcBef>
                <a:spcPts val="0"/>
              </a:spcBef>
              <a:spcAft>
                <a:spcPts val="0"/>
              </a:spcAft>
              <a:buSzPts val="2100"/>
              <a:buChar char="○"/>
            </a:pPr>
            <a:r>
              <a:rPr lang="en-US" sz="2100"/>
              <a:t>Find that balance between just enough guidance and too much </a:t>
            </a:r>
            <a:endParaRPr sz="2100"/>
          </a:p>
        </p:txBody>
      </p:sp>
      <p:pic>
        <p:nvPicPr>
          <p:cNvPr id="239" name="Google Shape;239;g314f7cfb110_0_38"/>
          <p:cNvPicPr preferRelativeResize="0">
            <a:picLocks noGrp="1"/>
          </p:cNvPicPr>
          <p:nvPr>
            <p:ph type="pic" idx="2"/>
          </p:nvPr>
        </p:nvPicPr>
        <p:blipFill rotWithShape="1">
          <a:blip r:embed="rId3">
            <a:alphaModFix/>
          </a:blip>
          <a:srcRect l="7763" r="7762"/>
          <a:stretch/>
        </p:blipFill>
        <p:spPr>
          <a:xfrm>
            <a:off x="5183188" y="987425"/>
            <a:ext cx="6172201" cy="4873500"/>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g165271b233c_0_6"/>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t>Questions</a:t>
            </a:r>
            <a:endParaRPr/>
          </a:p>
        </p:txBody>
      </p:sp>
      <p:sp>
        <p:nvSpPr>
          <p:cNvPr id="245" name="Google Shape;245;g165271b233c_0_6"/>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1000"/>
              </a:spcBef>
              <a:spcAft>
                <a:spcPts val="0"/>
              </a:spcAft>
              <a:buSzPts val="1800"/>
              <a:buNone/>
            </a:pPr>
            <a:endParaRPr/>
          </a:p>
        </p:txBody>
      </p:sp>
      <p:pic>
        <p:nvPicPr>
          <p:cNvPr id="246" name="Google Shape;246;g165271b233c_0_6"/>
          <p:cNvPicPr preferRelativeResize="0"/>
          <p:nvPr/>
        </p:nvPicPr>
        <p:blipFill rotWithShape="1">
          <a:blip r:embed="rId3">
            <a:alphaModFix/>
          </a:blip>
          <a:srcRect/>
          <a:stretch/>
        </p:blipFill>
        <p:spPr>
          <a:xfrm>
            <a:off x="3228199" y="1825624"/>
            <a:ext cx="5369875" cy="3573375"/>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g165271b233c_0_11"/>
          <p:cNvSpPr txBox="1">
            <a:spLocks noGrp="1"/>
          </p:cNvSpPr>
          <p:nvPr>
            <p:ph type="title"/>
          </p:nvPr>
        </p:nvSpPr>
        <p:spPr>
          <a:xfrm>
            <a:off x="838200" y="365125"/>
            <a:ext cx="10515600" cy="8451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t>References</a:t>
            </a:r>
            <a:endParaRPr/>
          </a:p>
        </p:txBody>
      </p:sp>
      <p:sp>
        <p:nvSpPr>
          <p:cNvPr id="252" name="Google Shape;252;g165271b233c_0_11"/>
          <p:cNvSpPr txBox="1">
            <a:spLocks noGrp="1"/>
          </p:cNvSpPr>
          <p:nvPr>
            <p:ph type="body" idx="1"/>
          </p:nvPr>
        </p:nvSpPr>
        <p:spPr>
          <a:xfrm>
            <a:off x="838200" y="1210225"/>
            <a:ext cx="10914600" cy="5567400"/>
          </a:xfrm>
          <a:prstGeom prst="rect">
            <a:avLst/>
          </a:prstGeom>
          <a:noFill/>
          <a:ln>
            <a:noFill/>
          </a:ln>
        </p:spPr>
        <p:txBody>
          <a:bodyPr spcFirstLastPara="1" wrap="square" lIns="91425" tIns="45700" rIns="91425" bIns="45700" anchor="t" anchorCtr="0">
            <a:normAutofit/>
          </a:bodyPr>
          <a:lstStyle/>
          <a:p>
            <a:pPr marL="0" lvl="0" indent="0" algn="l" rtl="0">
              <a:lnSpc>
                <a:spcPct val="115000"/>
              </a:lnSpc>
              <a:spcBef>
                <a:spcPts val="0"/>
              </a:spcBef>
              <a:spcAft>
                <a:spcPts val="0"/>
              </a:spcAft>
              <a:buSzPts val="550"/>
              <a:buFont typeface="Arial"/>
              <a:buNone/>
            </a:pPr>
            <a:r>
              <a:rPr lang="en-US" sz="1200">
                <a:latin typeface="Arial"/>
                <a:ea typeface="Arial"/>
                <a:cs typeface="Arial"/>
                <a:sym typeface="Arial"/>
              </a:rPr>
              <a:t>Balta-Salvador, R. et al. (2021). Academic and emotional effects of online learning during the COVID-19 pandemic on </a:t>
            </a:r>
            <a:endParaRPr sz="1200">
              <a:latin typeface="Arial"/>
              <a:ea typeface="Arial"/>
              <a:cs typeface="Arial"/>
              <a:sym typeface="Arial"/>
            </a:endParaRPr>
          </a:p>
          <a:p>
            <a:pPr marL="457200" lvl="0" indent="457200" algn="l" rtl="0">
              <a:lnSpc>
                <a:spcPct val="115000"/>
              </a:lnSpc>
              <a:spcBef>
                <a:spcPts val="0"/>
              </a:spcBef>
              <a:spcAft>
                <a:spcPts val="0"/>
              </a:spcAft>
              <a:buSzPts val="550"/>
              <a:buFont typeface="Arial"/>
              <a:buNone/>
            </a:pPr>
            <a:r>
              <a:rPr lang="en-US" sz="1200">
                <a:latin typeface="Arial"/>
                <a:ea typeface="Arial"/>
                <a:cs typeface="Arial"/>
                <a:sym typeface="Arial"/>
              </a:rPr>
              <a:t>engineering students. </a:t>
            </a:r>
            <a:r>
              <a:rPr lang="en-US" sz="1200" i="1">
                <a:latin typeface="Arial"/>
                <a:ea typeface="Arial"/>
                <a:cs typeface="Arial"/>
                <a:sym typeface="Arial"/>
              </a:rPr>
              <a:t>Education and Information Technologies</a:t>
            </a:r>
            <a:r>
              <a:rPr lang="en-US" sz="1200">
                <a:latin typeface="Arial"/>
                <a:ea typeface="Arial"/>
                <a:cs typeface="Arial"/>
                <a:sym typeface="Arial"/>
              </a:rPr>
              <a:t>, 26: 7407-7434.</a:t>
            </a:r>
            <a:r>
              <a:rPr lang="en-US" sz="1200">
                <a:solidFill>
                  <a:schemeClr val="hlink"/>
                </a:solidFill>
                <a:uFill>
                  <a:noFill/>
                </a:uFill>
                <a:latin typeface="Arial"/>
                <a:ea typeface="Arial"/>
                <a:cs typeface="Arial"/>
                <a:sym typeface="Arial"/>
                <a:hlinkClick r:id="rId3"/>
              </a:rPr>
              <a:t> </a:t>
            </a:r>
            <a:r>
              <a:rPr lang="en-US" sz="1200" u="sng">
                <a:solidFill>
                  <a:schemeClr val="hlink"/>
                </a:solidFill>
                <a:latin typeface="Arial"/>
                <a:ea typeface="Arial"/>
                <a:cs typeface="Arial"/>
                <a:sym typeface="Arial"/>
                <a:hlinkClick r:id="rId3"/>
              </a:rPr>
              <a:t>https://doi.org/10.1007/s10639-021-10593-1</a:t>
            </a:r>
            <a:r>
              <a:rPr lang="en-US" sz="1200">
                <a:latin typeface="Arial"/>
                <a:ea typeface="Arial"/>
                <a:cs typeface="Arial"/>
                <a:sym typeface="Arial"/>
              </a:rPr>
              <a:t>.</a:t>
            </a:r>
            <a:endParaRPr sz="1200">
              <a:latin typeface="Arial"/>
              <a:ea typeface="Arial"/>
              <a:cs typeface="Arial"/>
              <a:sym typeface="Arial"/>
            </a:endParaRPr>
          </a:p>
          <a:p>
            <a:pPr marL="457200" lvl="0" indent="0" algn="l" rtl="0">
              <a:lnSpc>
                <a:spcPct val="115000"/>
              </a:lnSpc>
              <a:spcBef>
                <a:spcPts val="0"/>
              </a:spcBef>
              <a:spcAft>
                <a:spcPts val="0"/>
              </a:spcAft>
              <a:buSzPts val="550"/>
              <a:buFont typeface="Arial"/>
              <a:buNone/>
            </a:pPr>
            <a:endParaRPr sz="1200">
              <a:latin typeface="Arial"/>
              <a:ea typeface="Arial"/>
              <a:cs typeface="Arial"/>
              <a:sym typeface="Arial"/>
            </a:endParaRPr>
          </a:p>
          <a:p>
            <a:pPr marL="0" lvl="0" indent="0" algn="l" rtl="0">
              <a:lnSpc>
                <a:spcPct val="115000"/>
              </a:lnSpc>
              <a:spcBef>
                <a:spcPts val="0"/>
              </a:spcBef>
              <a:spcAft>
                <a:spcPts val="0"/>
              </a:spcAft>
              <a:buSzPts val="550"/>
              <a:buNone/>
            </a:pPr>
            <a:r>
              <a:rPr lang="en-US" sz="1200">
                <a:latin typeface="Arial"/>
                <a:ea typeface="Arial"/>
                <a:cs typeface="Arial"/>
                <a:sym typeface="Arial"/>
              </a:rPr>
              <a:t>Brock, M. (2023). Dual Enrollment Provides Options for Motivated Students. </a:t>
            </a:r>
            <a:r>
              <a:rPr lang="en-US" sz="1200" i="1">
                <a:latin typeface="Arial"/>
                <a:ea typeface="Arial"/>
                <a:cs typeface="Arial"/>
                <a:sym typeface="Arial"/>
              </a:rPr>
              <a:t>Journal of College Admission</a:t>
            </a:r>
            <a:r>
              <a:rPr lang="en-US" sz="1200">
                <a:latin typeface="Arial"/>
                <a:ea typeface="Arial"/>
                <a:cs typeface="Arial"/>
                <a:sym typeface="Arial"/>
              </a:rPr>
              <a:t>, </a:t>
            </a:r>
            <a:r>
              <a:rPr lang="en-US" sz="1200" i="1">
                <a:latin typeface="Arial"/>
                <a:ea typeface="Arial"/>
                <a:cs typeface="Arial"/>
                <a:sym typeface="Arial"/>
              </a:rPr>
              <a:t>Spring 2023</a:t>
            </a:r>
            <a:r>
              <a:rPr lang="en-US" sz="1200">
                <a:latin typeface="Arial"/>
                <a:ea typeface="Arial"/>
                <a:cs typeface="Arial"/>
                <a:sym typeface="Arial"/>
              </a:rPr>
              <a:t>(258), 25–29. </a:t>
            </a:r>
            <a:endParaRPr/>
          </a:p>
          <a:p>
            <a:pPr marL="0" lvl="0" indent="0" algn="l" rtl="0">
              <a:lnSpc>
                <a:spcPct val="115000"/>
              </a:lnSpc>
              <a:spcBef>
                <a:spcPts val="0"/>
              </a:spcBef>
              <a:spcAft>
                <a:spcPts val="0"/>
              </a:spcAft>
              <a:buSzPts val="550"/>
              <a:buNone/>
            </a:pPr>
            <a:r>
              <a:rPr lang="en-US" sz="1200">
                <a:latin typeface="Arial"/>
                <a:ea typeface="Arial"/>
                <a:cs typeface="Arial"/>
                <a:sym typeface="Arial"/>
              </a:rPr>
              <a:t>	https://www.nacacnet.org/resources/newsroom/journal-of-college-admission/</a:t>
            </a:r>
            <a:endParaRPr/>
          </a:p>
          <a:p>
            <a:pPr marL="0" lvl="0" indent="0" algn="l" rtl="0">
              <a:lnSpc>
                <a:spcPct val="115000"/>
              </a:lnSpc>
              <a:spcBef>
                <a:spcPts val="0"/>
              </a:spcBef>
              <a:spcAft>
                <a:spcPts val="0"/>
              </a:spcAft>
              <a:buSzPts val="550"/>
              <a:buFont typeface="Arial"/>
              <a:buNone/>
            </a:pPr>
            <a:endParaRPr sz="1200">
              <a:latin typeface="Arial"/>
              <a:ea typeface="Arial"/>
              <a:cs typeface="Arial"/>
              <a:sym typeface="Arial"/>
            </a:endParaRPr>
          </a:p>
          <a:p>
            <a:pPr marL="0" lvl="0" indent="0" algn="l" rtl="0">
              <a:lnSpc>
                <a:spcPct val="100000"/>
              </a:lnSpc>
              <a:spcBef>
                <a:spcPts val="0"/>
              </a:spcBef>
              <a:spcAft>
                <a:spcPts val="0"/>
              </a:spcAft>
              <a:buSzPts val="550"/>
              <a:buNone/>
            </a:pPr>
            <a:r>
              <a:rPr lang="en-US" sz="1200">
                <a:latin typeface="Arial"/>
                <a:ea typeface="Arial"/>
                <a:cs typeface="Arial"/>
                <a:sym typeface="Arial"/>
              </a:rPr>
              <a:t>Dare, L., &amp; Nowicki, E. (2015). Conceptualizing concurrent enrollment: Why high-achieving students go for it. </a:t>
            </a:r>
            <a:r>
              <a:rPr lang="en-US" sz="1200" i="1">
                <a:latin typeface="Arial"/>
                <a:ea typeface="Arial"/>
                <a:cs typeface="Arial"/>
                <a:sym typeface="Arial"/>
              </a:rPr>
              <a:t>Gifted Child Quarterly</a:t>
            </a:r>
            <a:r>
              <a:rPr lang="en-US" sz="1200">
                <a:latin typeface="Arial"/>
                <a:ea typeface="Arial"/>
                <a:cs typeface="Arial"/>
                <a:sym typeface="Arial"/>
              </a:rPr>
              <a:t>, </a:t>
            </a:r>
            <a:r>
              <a:rPr lang="en-US" sz="1200" i="1">
                <a:latin typeface="Arial"/>
                <a:ea typeface="Arial"/>
                <a:cs typeface="Arial"/>
                <a:sym typeface="Arial"/>
              </a:rPr>
              <a:t>59</a:t>
            </a:r>
            <a:r>
              <a:rPr lang="en-US" sz="1200">
                <a:latin typeface="Arial"/>
                <a:ea typeface="Arial"/>
                <a:cs typeface="Arial"/>
                <a:sym typeface="Arial"/>
              </a:rPr>
              <a:t>(4), 249–264. </a:t>
            </a:r>
            <a:endParaRPr sz="1200"/>
          </a:p>
          <a:p>
            <a:pPr marL="0" lvl="0" indent="0" algn="l" rtl="0">
              <a:lnSpc>
                <a:spcPct val="100000"/>
              </a:lnSpc>
              <a:spcBef>
                <a:spcPts val="0"/>
              </a:spcBef>
              <a:spcAft>
                <a:spcPts val="0"/>
              </a:spcAft>
              <a:buSzPts val="550"/>
              <a:buNone/>
            </a:pPr>
            <a:r>
              <a:rPr lang="en-US" sz="1200">
                <a:latin typeface="Arial"/>
                <a:ea typeface="Arial"/>
                <a:cs typeface="Arial"/>
                <a:sym typeface="Arial"/>
              </a:rPr>
              <a:t>	</a:t>
            </a:r>
            <a:r>
              <a:rPr lang="en-US" sz="1200" u="sng">
                <a:solidFill>
                  <a:schemeClr val="hlink"/>
                </a:solidFill>
                <a:latin typeface="Arial"/>
                <a:ea typeface="Arial"/>
                <a:cs typeface="Arial"/>
                <a:sym typeface="Arial"/>
                <a:hlinkClick r:id="rId4"/>
              </a:rPr>
              <a:t>https://doi.org/10.1177/0016986215597749</a:t>
            </a:r>
            <a:endParaRPr sz="1200">
              <a:latin typeface="Arial"/>
              <a:ea typeface="Arial"/>
              <a:cs typeface="Arial"/>
              <a:sym typeface="Arial"/>
            </a:endParaRPr>
          </a:p>
          <a:p>
            <a:pPr marL="0" lvl="0" indent="0" algn="l" rtl="0">
              <a:lnSpc>
                <a:spcPct val="100000"/>
              </a:lnSpc>
              <a:spcBef>
                <a:spcPts val="1200"/>
              </a:spcBef>
              <a:spcAft>
                <a:spcPts val="0"/>
              </a:spcAft>
              <a:buSzPts val="1100"/>
              <a:buNone/>
            </a:pPr>
            <a:r>
              <a:rPr lang="en-US" sz="1200">
                <a:highlight>
                  <a:srgbClr val="FFFFFF"/>
                </a:highlight>
                <a:latin typeface="Arial"/>
                <a:ea typeface="Arial"/>
                <a:cs typeface="Arial"/>
                <a:sym typeface="Arial"/>
              </a:rPr>
              <a:t>Denecker, C. (2013). Transitioning writers across the composition threshold: What we can learn from dual enrollment partnerships. </a:t>
            </a:r>
            <a:r>
              <a:rPr lang="en-US" sz="1200" i="1">
                <a:highlight>
                  <a:srgbClr val="FFFFFF"/>
                </a:highlight>
                <a:latin typeface="Arial"/>
                <a:ea typeface="Arial"/>
                <a:cs typeface="Arial"/>
                <a:sym typeface="Arial"/>
              </a:rPr>
              <a:t>Composition Studies</a:t>
            </a:r>
            <a:r>
              <a:rPr lang="en-US" sz="1200">
                <a:highlight>
                  <a:srgbClr val="FFFFFF"/>
                </a:highlight>
                <a:latin typeface="Arial"/>
                <a:ea typeface="Arial"/>
                <a:cs typeface="Arial"/>
                <a:sym typeface="Arial"/>
              </a:rPr>
              <a:t>, </a:t>
            </a:r>
            <a:r>
              <a:rPr lang="en-US" sz="1200" i="1">
                <a:highlight>
                  <a:srgbClr val="FFFFFF"/>
                </a:highlight>
                <a:latin typeface="Arial"/>
                <a:ea typeface="Arial"/>
                <a:cs typeface="Arial"/>
                <a:sym typeface="Arial"/>
              </a:rPr>
              <a:t>41</a:t>
            </a:r>
            <a:r>
              <a:rPr lang="en-US" sz="1200">
                <a:highlight>
                  <a:srgbClr val="FFFFFF"/>
                </a:highlight>
                <a:latin typeface="Arial"/>
                <a:ea typeface="Arial"/>
                <a:cs typeface="Arial"/>
                <a:sym typeface="Arial"/>
              </a:rPr>
              <a:t>(1), </a:t>
            </a:r>
            <a:endParaRPr sz="1200">
              <a:highlight>
                <a:srgbClr val="FFFFFF"/>
              </a:highlight>
              <a:latin typeface="Arial"/>
              <a:ea typeface="Arial"/>
              <a:cs typeface="Arial"/>
              <a:sym typeface="Arial"/>
            </a:endParaRPr>
          </a:p>
          <a:p>
            <a:pPr marL="0" lvl="0" indent="457200" algn="l" rtl="0">
              <a:lnSpc>
                <a:spcPct val="100000"/>
              </a:lnSpc>
              <a:spcBef>
                <a:spcPts val="1200"/>
              </a:spcBef>
              <a:spcAft>
                <a:spcPts val="0"/>
              </a:spcAft>
              <a:buClr>
                <a:schemeClr val="dk1"/>
              </a:buClr>
              <a:buSzPts val="1100"/>
              <a:buFont typeface="Arial"/>
              <a:buNone/>
            </a:pPr>
            <a:r>
              <a:rPr lang="en-US" sz="1200">
                <a:highlight>
                  <a:srgbClr val="FFFFFF"/>
                </a:highlight>
                <a:latin typeface="Arial"/>
                <a:ea typeface="Arial"/>
                <a:cs typeface="Arial"/>
                <a:sym typeface="Arial"/>
              </a:rPr>
              <a:t>27-50.</a:t>
            </a:r>
            <a:endParaRPr sz="1200">
              <a:highlight>
                <a:srgbClr val="FFFFFF"/>
              </a:highlight>
              <a:latin typeface="Arial"/>
              <a:ea typeface="Arial"/>
              <a:cs typeface="Arial"/>
              <a:sym typeface="Arial"/>
            </a:endParaRPr>
          </a:p>
          <a:p>
            <a:pPr marL="0" lvl="0" indent="0" algn="l" rtl="0">
              <a:lnSpc>
                <a:spcPct val="100000"/>
              </a:lnSpc>
              <a:spcBef>
                <a:spcPts val="1200"/>
              </a:spcBef>
              <a:spcAft>
                <a:spcPts val="0"/>
              </a:spcAft>
              <a:buClr>
                <a:schemeClr val="dk1"/>
              </a:buClr>
              <a:buSzPts val="1100"/>
              <a:buFont typeface="Arial"/>
              <a:buNone/>
            </a:pPr>
            <a:r>
              <a:rPr lang="en-US" sz="1200">
                <a:highlight>
                  <a:srgbClr val="FFFFFF"/>
                </a:highlight>
                <a:latin typeface="Arial"/>
                <a:ea typeface="Arial"/>
                <a:cs typeface="Arial"/>
                <a:sym typeface="Arial"/>
              </a:rPr>
              <a:t>Denecker, C. (2020). Closing the gap: A study into the professional development of concurrent enrollment writing teachers in Ohio. </a:t>
            </a:r>
            <a:r>
              <a:rPr lang="en-US" sz="1200" i="1">
                <a:highlight>
                  <a:srgbClr val="FFFFFF"/>
                </a:highlight>
                <a:latin typeface="Arial"/>
                <a:ea typeface="Arial"/>
                <a:cs typeface="Arial"/>
                <a:sym typeface="Arial"/>
              </a:rPr>
              <a:t>TETYC</a:t>
            </a:r>
            <a:r>
              <a:rPr lang="en-US" sz="1200">
                <a:highlight>
                  <a:srgbClr val="FFFFFF"/>
                </a:highlight>
                <a:latin typeface="Arial"/>
                <a:ea typeface="Arial"/>
                <a:cs typeface="Arial"/>
                <a:sym typeface="Arial"/>
              </a:rPr>
              <a:t>, </a:t>
            </a:r>
            <a:r>
              <a:rPr lang="en-US" sz="1200" i="1">
                <a:highlight>
                  <a:srgbClr val="FFFFFF"/>
                </a:highlight>
                <a:latin typeface="Arial"/>
                <a:ea typeface="Arial"/>
                <a:cs typeface="Arial"/>
                <a:sym typeface="Arial"/>
              </a:rPr>
              <a:t>48</a:t>
            </a:r>
            <a:r>
              <a:rPr lang="en-US" sz="1200">
                <a:highlight>
                  <a:srgbClr val="FFFFFF"/>
                </a:highlight>
                <a:latin typeface="Arial"/>
                <a:ea typeface="Arial"/>
                <a:cs typeface="Arial"/>
                <a:sym typeface="Arial"/>
              </a:rPr>
              <a:t>(1), 66-87.</a:t>
            </a:r>
            <a:endParaRPr sz="1200">
              <a:highlight>
                <a:srgbClr val="FFFFFF"/>
              </a:highlight>
              <a:latin typeface="Arial"/>
              <a:ea typeface="Arial"/>
              <a:cs typeface="Arial"/>
              <a:sym typeface="Arial"/>
            </a:endParaRPr>
          </a:p>
          <a:p>
            <a:pPr marL="0" lvl="0" indent="0" algn="l" rtl="0">
              <a:lnSpc>
                <a:spcPct val="100000"/>
              </a:lnSpc>
              <a:spcBef>
                <a:spcPts val="1200"/>
              </a:spcBef>
              <a:spcAft>
                <a:spcPts val="0"/>
              </a:spcAft>
              <a:buSzPts val="1100"/>
              <a:buNone/>
            </a:pPr>
            <a:r>
              <a:rPr lang="en-US" sz="1200">
                <a:highlight>
                  <a:srgbClr val="FFFFFF"/>
                </a:highlight>
                <a:latin typeface="Arial"/>
                <a:ea typeface="Arial"/>
                <a:cs typeface="Arial"/>
                <a:sym typeface="Arial"/>
              </a:rPr>
              <a:t>Denecker, C. (2023). A Venn Diagram of secondary-postsecondary teaching and learning: The </a:t>
            </a:r>
            <a:r>
              <a:rPr lang="en-US" sz="1200">
                <a:latin typeface="Arial"/>
                <a:ea typeface="Arial"/>
                <a:cs typeface="Arial"/>
                <a:sym typeface="Arial"/>
              </a:rPr>
              <a:t>transformative power of concurrent enrollment partnerships. </a:t>
            </a:r>
            <a:endParaRPr sz="1200">
              <a:latin typeface="Arial"/>
              <a:ea typeface="Arial"/>
              <a:cs typeface="Arial"/>
              <a:sym typeface="Arial"/>
            </a:endParaRPr>
          </a:p>
          <a:p>
            <a:pPr marL="0" lvl="0" indent="457200" algn="l" rtl="0">
              <a:lnSpc>
                <a:spcPct val="100000"/>
              </a:lnSpc>
              <a:spcBef>
                <a:spcPts val="1200"/>
              </a:spcBef>
              <a:spcAft>
                <a:spcPts val="0"/>
              </a:spcAft>
              <a:buSzPts val="1100"/>
              <a:buNone/>
            </a:pPr>
            <a:r>
              <a:rPr lang="en-US" sz="1200" i="1">
                <a:latin typeface="Arial"/>
                <a:ea typeface="Arial"/>
                <a:cs typeface="Arial"/>
                <a:sym typeface="Arial"/>
              </a:rPr>
              <a:t>Concurrent Enrollment Review 1</a:t>
            </a:r>
            <a:r>
              <a:rPr lang="en-US" sz="1200">
                <a:latin typeface="Arial"/>
                <a:ea typeface="Arial"/>
                <a:cs typeface="Arial"/>
                <a:sym typeface="Arial"/>
              </a:rPr>
              <a:t>, 51-69.</a:t>
            </a:r>
            <a:r>
              <a:rPr lang="en-US" sz="1200">
                <a:solidFill>
                  <a:schemeClr val="hlink"/>
                </a:solidFill>
                <a:uFill>
                  <a:noFill/>
                </a:uFill>
                <a:latin typeface="Arial"/>
                <a:ea typeface="Arial"/>
                <a:cs typeface="Arial"/>
                <a:sym typeface="Arial"/>
                <a:hlinkClick r:id="rId5"/>
              </a:rPr>
              <a:t> </a:t>
            </a:r>
            <a:r>
              <a:rPr lang="en-US" sz="1200" u="sng">
                <a:solidFill>
                  <a:schemeClr val="hlink"/>
                </a:solidFill>
                <a:latin typeface="Arial"/>
                <a:ea typeface="Arial"/>
                <a:cs typeface="Arial"/>
                <a:sym typeface="Arial"/>
                <a:hlinkClick r:id="rId5"/>
              </a:rPr>
              <a:t>http://doi.org/10.14305/jn.29945720.2023.1.1.03</a:t>
            </a:r>
            <a:endParaRPr sz="1200" u="sng">
              <a:solidFill>
                <a:schemeClr val="hlink"/>
              </a:solidFill>
              <a:latin typeface="Arial"/>
              <a:ea typeface="Arial"/>
              <a:cs typeface="Arial"/>
              <a:sym typeface="Arial"/>
            </a:endParaRPr>
          </a:p>
          <a:p>
            <a:pPr marL="0" lvl="0" indent="0" algn="l" rtl="0">
              <a:lnSpc>
                <a:spcPct val="115000"/>
              </a:lnSpc>
              <a:spcBef>
                <a:spcPts val="1200"/>
              </a:spcBef>
              <a:spcAft>
                <a:spcPts val="0"/>
              </a:spcAft>
              <a:buClr>
                <a:schemeClr val="dk1"/>
              </a:buClr>
              <a:buSzPts val="550"/>
              <a:buFont typeface="Arial"/>
              <a:buNone/>
            </a:pPr>
            <a:r>
              <a:rPr lang="en-US" sz="1200">
                <a:latin typeface="Arial"/>
                <a:ea typeface="Arial"/>
                <a:cs typeface="Arial"/>
                <a:sym typeface="Arial"/>
              </a:rPr>
              <a:t>Dyer, K. et al. (2022). Predictors of academic achievement in dual credit students. </a:t>
            </a:r>
            <a:r>
              <a:rPr lang="en-US" sz="1200" i="1">
                <a:latin typeface="Arial"/>
                <a:ea typeface="Arial"/>
                <a:cs typeface="Arial"/>
                <a:sym typeface="Arial"/>
              </a:rPr>
              <a:t>Journal of Advanced Academics</a:t>
            </a:r>
            <a:r>
              <a:rPr lang="en-US" sz="1200">
                <a:latin typeface="Arial"/>
                <a:ea typeface="Arial"/>
                <a:cs typeface="Arial"/>
                <a:sym typeface="Arial"/>
              </a:rPr>
              <a:t>, 33(2).</a:t>
            </a:r>
            <a:r>
              <a:rPr lang="en-US" sz="1200">
                <a:solidFill>
                  <a:schemeClr val="hlink"/>
                </a:solidFill>
                <a:uFill>
                  <a:noFill/>
                </a:uFill>
                <a:latin typeface="Arial"/>
                <a:ea typeface="Arial"/>
                <a:cs typeface="Arial"/>
                <a:sym typeface="Arial"/>
                <a:hlinkClick r:id="rId6"/>
              </a:rPr>
              <a:t> </a:t>
            </a:r>
            <a:endParaRPr sz="1200"/>
          </a:p>
          <a:p>
            <a:pPr marL="0" lvl="0" indent="457200" algn="l" rtl="0">
              <a:lnSpc>
                <a:spcPct val="115000"/>
              </a:lnSpc>
              <a:spcBef>
                <a:spcPts val="0"/>
              </a:spcBef>
              <a:spcAft>
                <a:spcPts val="0"/>
              </a:spcAft>
              <a:buClr>
                <a:schemeClr val="dk1"/>
              </a:buClr>
              <a:buSzPts val="550"/>
              <a:buFont typeface="Arial"/>
              <a:buNone/>
            </a:pPr>
            <a:r>
              <a:rPr lang="en-US" sz="1200" u="sng">
                <a:solidFill>
                  <a:schemeClr val="hlink"/>
                </a:solidFill>
                <a:latin typeface="Arial"/>
                <a:ea typeface="Arial"/>
                <a:cs typeface="Arial"/>
                <a:sym typeface="Arial"/>
                <a:hlinkClick r:id="rId6"/>
              </a:rPr>
              <a:t>https://doi.org/10.1177/1932202X211061134</a:t>
            </a:r>
            <a:r>
              <a:rPr lang="en-US" sz="1200">
                <a:latin typeface="Arial"/>
                <a:ea typeface="Arial"/>
                <a:cs typeface="Arial"/>
                <a:sym typeface="Arial"/>
              </a:rPr>
              <a:t>.</a:t>
            </a:r>
            <a:endParaRPr sz="1200">
              <a:latin typeface="Arial"/>
              <a:ea typeface="Arial"/>
              <a:cs typeface="Arial"/>
              <a:sym typeface="Arial"/>
            </a:endParaRPr>
          </a:p>
          <a:p>
            <a:pPr marL="457200" lvl="0" indent="0" algn="l" rtl="0">
              <a:lnSpc>
                <a:spcPct val="115000"/>
              </a:lnSpc>
              <a:spcBef>
                <a:spcPts val="0"/>
              </a:spcBef>
              <a:spcAft>
                <a:spcPts val="0"/>
              </a:spcAft>
              <a:buClr>
                <a:schemeClr val="dk1"/>
              </a:buClr>
              <a:buSzPts val="550"/>
              <a:buFont typeface="Arial"/>
              <a:buNone/>
            </a:pPr>
            <a:endParaRPr sz="1200">
              <a:latin typeface="Arial"/>
              <a:ea typeface="Arial"/>
              <a:cs typeface="Arial"/>
              <a:sym typeface="Arial"/>
            </a:endParaRPr>
          </a:p>
          <a:p>
            <a:pPr marL="0" lvl="0" indent="0" algn="l" rtl="0">
              <a:lnSpc>
                <a:spcPct val="115000"/>
              </a:lnSpc>
              <a:spcBef>
                <a:spcPts val="0"/>
              </a:spcBef>
              <a:spcAft>
                <a:spcPts val="0"/>
              </a:spcAft>
              <a:buClr>
                <a:schemeClr val="dk1"/>
              </a:buClr>
              <a:buSzPts val="1200"/>
              <a:buFont typeface="Arial"/>
              <a:buNone/>
            </a:pPr>
            <a:r>
              <a:rPr lang="en-US" sz="1200">
                <a:latin typeface="Arial"/>
                <a:ea typeface="Arial"/>
                <a:cs typeface="Arial"/>
                <a:sym typeface="Arial"/>
              </a:rPr>
              <a:t>Giani, M. S., Krawietz, C. E., &amp; Whittaker, T. A. (2023). The role of student beliefs in dual-enrollment courses. </a:t>
            </a:r>
            <a:r>
              <a:rPr lang="en-US" sz="1200" i="1">
                <a:latin typeface="Arial"/>
                <a:ea typeface="Arial"/>
                <a:cs typeface="Arial"/>
                <a:sym typeface="Arial"/>
              </a:rPr>
              <a:t>Research in Higher Education</a:t>
            </a:r>
            <a:r>
              <a:rPr lang="en-US" sz="1200">
                <a:latin typeface="Arial"/>
                <a:ea typeface="Arial"/>
                <a:cs typeface="Arial"/>
                <a:sym typeface="Arial"/>
              </a:rPr>
              <a:t>, </a:t>
            </a:r>
            <a:endParaRPr sz="1200"/>
          </a:p>
          <a:p>
            <a:pPr marL="0" lvl="0" indent="0" algn="l" rtl="0">
              <a:lnSpc>
                <a:spcPct val="115000"/>
              </a:lnSpc>
              <a:spcBef>
                <a:spcPts val="0"/>
              </a:spcBef>
              <a:spcAft>
                <a:spcPts val="0"/>
              </a:spcAft>
              <a:buClr>
                <a:schemeClr val="dk1"/>
              </a:buClr>
              <a:buSzPts val="1200"/>
              <a:buFont typeface="Arial"/>
              <a:buNone/>
            </a:pPr>
            <a:r>
              <a:rPr lang="en-US" sz="1200" i="1">
                <a:latin typeface="Arial"/>
                <a:ea typeface="Arial"/>
                <a:cs typeface="Arial"/>
                <a:sym typeface="Arial"/>
              </a:rPr>
              <a:t>	64</a:t>
            </a:r>
            <a:r>
              <a:rPr lang="en-US" sz="1200">
                <a:latin typeface="Arial"/>
                <a:ea typeface="Arial"/>
                <a:cs typeface="Arial"/>
                <a:sym typeface="Arial"/>
              </a:rPr>
              <a:t>(8), 1113–1142. https://doi.org/10.1007/s11162-023-09740-z</a:t>
            </a:r>
            <a:endParaRPr sz="1200"/>
          </a:p>
          <a:p>
            <a:pPr marL="0" lvl="0" indent="0" algn="l" rtl="0">
              <a:lnSpc>
                <a:spcPct val="115000"/>
              </a:lnSpc>
              <a:spcBef>
                <a:spcPts val="0"/>
              </a:spcBef>
              <a:spcAft>
                <a:spcPts val="0"/>
              </a:spcAft>
              <a:buSzPts val="1200"/>
              <a:buNone/>
            </a:pPr>
            <a:endParaRPr sz="1200"/>
          </a:p>
          <a:p>
            <a:pPr marL="0" lvl="0" indent="0" algn="l" rtl="0">
              <a:lnSpc>
                <a:spcPct val="115000"/>
              </a:lnSpc>
              <a:spcBef>
                <a:spcPts val="0"/>
              </a:spcBef>
              <a:spcAft>
                <a:spcPts val="0"/>
              </a:spcAft>
              <a:buClr>
                <a:schemeClr val="dk1"/>
              </a:buClr>
              <a:buSzPts val="1200"/>
              <a:buFont typeface="Gill Sans"/>
              <a:buNone/>
            </a:pPr>
            <a:r>
              <a:rPr lang="en-US" sz="1200"/>
              <a:t>Hornbeck, D. et al. (2023). High school principals’ perceptions of Dual Enrollment policy in Ohio and Texas. </a:t>
            </a:r>
            <a:r>
              <a:rPr lang="en-US" sz="1200" i="1"/>
              <a:t>NASSP Bulletin, 107</a:t>
            </a:r>
            <a:r>
              <a:rPr lang="en-US" sz="1200"/>
              <a:t>(4), 41-59. </a:t>
            </a:r>
            <a:endParaRPr sz="1200"/>
          </a:p>
          <a:p>
            <a:pPr marL="0" lvl="0" indent="457200" algn="l" rtl="0">
              <a:lnSpc>
                <a:spcPct val="115000"/>
              </a:lnSpc>
              <a:spcBef>
                <a:spcPts val="0"/>
              </a:spcBef>
              <a:spcAft>
                <a:spcPts val="0"/>
              </a:spcAft>
              <a:buClr>
                <a:schemeClr val="dk1"/>
              </a:buClr>
              <a:buSzPts val="1200"/>
              <a:buFont typeface="Gill Sans"/>
              <a:buNone/>
            </a:pPr>
            <a:r>
              <a:rPr lang="en-US" sz="1200">
                <a:latin typeface="Arial"/>
                <a:ea typeface="Arial"/>
                <a:cs typeface="Arial"/>
                <a:sym typeface="Arial"/>
              </a:rPr>
              <a:t>doi: 10.1177/01926365231158595</a:t>
            </a:r>
            <a:endParaRPr sz="1200"/>
          </a:p>
          <a:p>
            <a:pPr marL="0" lvl="0" indent="457200" algn="l" rtl="0">
              <a:lnSpc>
                <a:spcPct val="100000"/>
              </a:lnSpc>
              <a:spcBef>
                <a:spcPts val="1200"/>
              </a:spcBef>
              <a:spcAft>
                <a:spcPts val="0"/>
              </a:spcAft>
              <a:buClr>
                <a:schemeClr val="dk1"/>
              </a:buClr>
              <a:buSzPts val="1100"/>
              <a:buFont typeface="Arial"/>
              <a:buNone/>
            </a:pPr>
            <a:endParaRPr sz="1200" u="sng">
              <a:solidFill>
                <a:schemeClr val="hlink"/>
              </a:solidFill>
              <a:latin typeface="Arial"/>
              <a:ea typeface="Arial"/>
              <a:cs typeface="Arial"/>
              <a:sym typeface="Arial"/>
            </a:endParaRPr>
          </a:p>
          <a:p>
            <a:pPr marL="0" lvl="0" indent="0" algn="l" rtl="0">
              <a:lnSpc>
                <a:spcPct val="115000"/>
              </a:lnSpc>
              <a:spcBef>
                <a:spcPts val="1200"/>
              </a:spcBef>
              <a:spcAft>
                <a:spcPts val="0"/>
              </a:spcAft>
              <a:buSzPts val="550"/>
              <a:buNone/>
            </a:pPr>
            <a:endParaRPr sz="1200">
              <a:latin typeface="Arial"/>
              <a:ea typeface="Arial"/>
              <a:cs typeface="Arial"/>
              <a:sym typeface="Arial"/>
            </a:endParaRPr>
          </a:p>
          <a:p>
            <a:pPr marL="0" marR="0" lvl="0" indent="0" algn="l" rtl="0">
              <a:lnSpc>
                <a:spcPct val="90000"/>
              </a:lnSpc>
              <a:spcBef>
                <a:spcPts val="0"/>
              </a:spcBef>
              <a:spcAft>
                <a:spcPts val="0"/>
              </a:spcAft>
              <a:buSzPts val="1800"/>
              <a:buNone/>
            </a:pPr>
            <a:endParaRPr sz="1200">
              <a:latin typeface="Arial"/>
              <a:ea typeface="Arial"/>
              <a:cs typeface="Arial"/>
              <a:sym typeface="Arial"/>
            </a:endParaRPr>
          </a:p>
          <a:p>
            <a:pPr marL="0" lvl="0" indent="0" algn="l" rtl="0">
              <a:lnSpc>
                <a:spcPct val="115000"/>
              </a:lnSpc>
              <a:spcBef>
                <a:spcPts val="0"/>
              </a:spcBef>
              <a:spcAft>
                <a:spcPts val="0"/>
              </a:spcAft>
              <a:buSzPts val="550"/>
              <a:buFont typeface="Arial"/>
              <a:buNone/>
            </a:pPr>
            <a:endParaRPr sz="1200">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Google Shape;257;p26"/>
          <p:cNvSpPr txBox="1">
            <a:spLocks noGrp="1"/>
          </p:cNvSpPr>
          <p:nvPr>
            <p:ph type="title"/>
          </p:nvPr>
        </p:nvSpPr>
        <p:spPr>
          <a:xfrm>
            <a:off x="838200" y="365125"/>
            <a:ext cx="10515600" cy="8451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t>References, cont. </a:t>
            </a:r>
            <a:endParaRPr/>
          </a:p>
        </p:txBody>
      </p:sp>
      <p:sp>
        <p:nvSpPr>
          <p:cNvPr id="258" name="Google Shape;258;p26"/>
          <p:cNvSpPr txBox="1">
            <a:spLocks noGrp="1"/>
          </p:cNvSpPr>
          <p:nvPr>
            <p:ph type="body" idx="1"/>
          </p:nvPr>
        </p:nvSpPr>
        <p:spPr>
          <a:xfrm>
            <a:off x="838200" y="1210225"/>
            <a:ext cx="10914600" cy="5567400"/>
          </a:xfrm>
          <a:prstGeom prst="rect">
            <a:avLst/>
          </a:prstGeom>
          <a:noFill/>
          <a:ln>
            <a:noFill/>
          </a:ln>
        </p:spPr>
        <p:txBody>
          <a:bodyPr spcFirstLastPara="1" wrap="square" lIns="91425" tIns="45700" rIns="91425" bIns="45700" anchor="t" anchorCtr="0">
            <a:normAutofit fontScale="92500"/>
          </a:bodyPr>
          <a:lstStyle/>
          <a:p>
            <a:pPr marL="0" lvl="0" indent="0" algn="l" rtl="0">
              <a:lnSpc>
                <a:spcPct val="115000"/>
              </a:lnSpc>
              <a:spcBef>
                <a:spcPts val="0"/>
              </a:spcBef>
              <a:spcAft>
                <a:spcPts val="0"/>
              </a:spcAft>
              <a:buClr>
                <a:schemeClr val="dk1"/>
              </a:buClr>
              <a:buSzPct val="108108"/>
              <a:buFont typeface="Gill Sans"/>
              <a:buNone/>
            </a:pPr>
            <a:endParaRPr sz="1200"/>
          </a:p>
          <a:p>
            <a:pPr marL="0" lvl="0" indent="0" algn="l" rtl="0">
              <a:lnSpc>
                <a:spcPct val="100000"/>
              </a:lnSpc>
              <a:spcBef>
                <a:spcPts val="1200"/>
              </a:spcBef>
              <a:spcAft>
                <a:spcPts val="0"/>
              </a:spcAft>
              <a:buClr>
                <a:schemeClr val="dk1"/>
              </a:buClr>
              <a:buSzPct val="99099"/>
              <a:buFont typeface="Arial"/>
              <a:buNone/>
            </a:pPr>
            <a:r>
              <a:rPr lang="en-US" sz="1200">
                <a:highlight>
                  <a:srgbClr val="FFFFFF"/>
                </a:highlight>
                <a:latin typeface="Arial"/>
                <a:ea typeface="Arial"/>
                <a:cs typeface="Arial"/>
                <a:sym typeface="Arial"/>
              </a:rPr>
              <a:t>Howley, A., Howley, M.D., Howley, C.B., &amp; Duncan, T. (2013). Early college and dual</a:t>
            </a:r>
            <a:endParaRPr sz="1200">
              <a:highlight>
                <a:srgbClr val="FFFFFF"/>
              </a:highlight>
              <a:latin typeface="Arial"/>
              <a:ea typeface="Arial"/>
              <a:cs typeface="Arial"/>
              <a:sym typeface="Arial"/>
            </a:endParaRPr>
          </a:p>
          <a:p>
            <a:pPr marL="457200" lvl="0" indent="0" algn="l" rtl="0">
              <a:lnSpc>
                <a:spcPct val="100000"/>
              </a:lnSpc>
              <a:spcBef>
                <a:spcPts val="1200"/>
              </a:spcBef>
              <a:spcAft>
                <a:spcPts val="0"/>
              </a:spcAft>
              <a:buClr>
                <a:schemeClr val="dk1"/>
              </a:buClr>
              <a:buSzPct val="99099"/>
              <a:buFont typeface="Arial"/>
              <a:buNone/>
            </a:pPr>
            <a:r>
              <a:rPr lang="en-US" sz="1200">
                <a:highlight>
                  <a:srgbClr val="FFFFFF"/>
                </a:highlight>
                <a:latin typeface="Arial"/>
                <a:ea typeface="Arial"/>
                <a:cs typeface="Arial"/>
                <a:sym typeface="Arial"/>
              </a:rPr>
              <a:t>enrollment challenges: Inroads and impediments to access. </a:t>
            </a:r>
            <a:r>
              <a:rPr lang="en-US" sz="1200" i="1">
                <a:highlight>
                  <a:srgbClr val="FFFFFF"/>
                </a:highlight>
                <a:latin typeface="Arial"/>
                <a:ea typeface="Arial"/>
                <a:cs typeface="Arial"/>
                <a:sym typeface="Arial"/>
              </a:rPr>
              <a:t>Journal of Advanced Academics</a:t>
            </a:r>
            <a:r>
              <a:rPr lang="en-US" sz="1200">
                <a:highlight>
                  <a:srgbClr val="FFFFFF"/>
                </a:highlight>
                <a:latin typeface="Arial"/>
                <a:ea typeface="Arial"/>
                <a:cs typeface="Arial"/>
                <a:sym typeface="Arial"/>
              </a:rPr>
              <a:t>, </a:t>
            </a:r>
            <a:r>
              <a:rPr lang="en-US" sz="1200" i="1">
                <a:highlight>
                  <a:srgbClr val="FFFFFF"/>
                </a:highlight>
                <a:latin typeface="Arial"/>
                <a:ea typeface="Arial"/>
                <a:cs typeface="Arial"/>
                <a:sym typeface="Arial"/>
              </a:rPr>
              <a:t>24</a:t>
            </a:r>
            <a:r>
              <a:rPr lang="en-US" sz="1200">
                <a:highlight>
                  <a:srgbClr val="FFFFFF"/>
                </a:highlight>
                <a:latin typeface="Arial"/>
                <a:ea typeface="Arial"/>
                <a:cs typeface="Arial"/>
                <a:sym typeface="Arial"/>
              </a:rPr>
              <a:t>(2), 77-107. </a:t>
            </a:r>
            <a:r>
              <a:rPr lang="en-US" sz="1200">
                <a:solidFill>
                  <a:srgbClr val="0F54CC"/>
                </a:solidFill>
                <a:highlight>
                  <a:srgbClr val="FFFFFF"/>
                </a:highlight>
                <a:latin typeface="Arial"/>
                <a:ea typeface="Arial"/>
                <a:cs typeface="Arial"/>
                <a:sym typeface="Arial"/>
              </a:rPr>
              <a:t>https://doi.10.1177/1932202X13476289</a:t>
            </a:r>
            <a:endParaRPr sz="1200">
              <a:solidFill>
                <a:srgbClr val="0F54CC"/>
              </a:solidFill>
              <a:highlight>
                <a:srgbClr val="FFFFFF"/>
              </a:highlight>
              <a:latin typeface="Arial"/>
              <a:ea typeface="Arial"/>
              <a:cs typeface="Arial"/>
              <a:sym typeface="Arial"/>
            </a:endParaRPr>
          </a:p>
          <a:p>
            <a:pPr marL="0" lvl="0" indent="457200" algn="l" rtl="0">
              <a:lnSpc>
                <a:spcPct val="100000"/>
              </a:lnSpc>
              <a:spcBef>
                <a:spcPts val="1200"/>
              </a:spcBef>
              <a:spcAft>
                <a:spcPts val="0"/>
              </a:spcAft>
              <a:buClr>
                <a:schemeClr val="dk1"/>
              </a:buClr>
              <a:buSzPct val="108108"/>
              <a:buFont typeface="Gill Sans"/>
              <a:buNone/>
            </a:pPr>
            <a:endParaRPr sz="1200"/>
          </a:p>
          <a:p>
            <a:pPr marL="0" lvl="0" indent="0" algn="l" rtl="0">
              <a:lnSpc>
                <a:spcPct val="100000"/>
              </a:lnSpc>
              <a:spcBef>
                <a:spcPts val="0"/>
              </a:spcBef>
              <a:spcAft>
                <a:spcPts val="0"/>
              </a:spcAft>
              <a:buClr>
                <a:schemeClr val="dk1"/>
              </a:buClr>
              <a:buSzPct val="49549"/>
              <a:buFont typeface="Arial"/>
              <a:buNone/>
            </a:pPr>
            <a:r>
              <a:rPr lang="en-US" sz="1200">
                <a:highlight>
                  <a:srgbClr val="FFFF00"/>
                </a:highlight>
                <a:latin typeface="Arial"/>
                <a:ea typeface="Arial"/>
                <a:cs typeface="Arial"/>
                <a:sym typeface="Arial"/>
              </a:rPr>
              <a:t> </a:t>
            </a:r>
            <a:r>
              <a:rPr lang="en-US" sz="1200">
                <a:latin typeface="Arial"/>
                <a:ea typeface="Arial"/>
                <a:cs typeface="Arial"/>
                <a:sym typeface="Arial"/>
              </a:rPr>
              <a:t>Jagesic, S. et al. (2022). Unintended consequences: Understanding the relationship between dual enrollment participation, </a:t>
            </a:r>
            <a:endParaRPr sz="1200">
              <a:latin typeface="Arial"/>
              <a:ea typeface="Arial"/>
              <a:cs typeface="Arial"/>
              <a:sym typeface="Arial"/>
            </a:endParaRPr>
          </a:p>
          <a:p>
            <a:pPr marL="457200" lvl="0" indent="0" algn="l" rtl="0">
              <a:lnSpc>
                <a:spcPct val="115000"/>
              </a:lnSpc>
              <a:spcBef>
                <a:spcPts val="0"/>
              </a:spcBef>
              <a:spcAft>
                <a:spcPts val="0"/>
              </a:spcAft>
              <a:buClr>
                <a:schemeClr val="dk1"/>
              </a:buClr>
              <a:buSzPct val="49549"/>
              <a:buFont typeface="Arial"/>
              <a:buNone/>
            </a:pPr>
            <a:r>
              <a:rPr lang="en-US" sz="1200">
                <a:latin typeface="Arial"/>
                <a:ea typeface="Arial"/>
                <a:cs typeface="Arial"/>
                <a:sym typeface="Arial"/>
              </a:rPr>
              <a:t>college undermatch, and bachelor’s degree attainment. </a:t>
            </a:r>
            <a:r>
              <a:rPr lang="en-US" sz="1200" i="1">
                <a:latin typeface="Arial"/>
                <a:ea typeface="Arial"/>
                <a:cs typeface="Arial"/>
                <a:sym typeface="Arial"/>
              </a:rPr>
              <a:t>Research in Higher Education</a:t>
            </a:r>
            <a:r>
              <a:rPr lang="en-US" sz="1200">
                <a:latin typeface="Arial"/>
                <a:ea typeface="Arial"/>
                <a:cs typeface="Arial"/>
                <a:sym typeface="Arial"/>
              </a:rPr>
              <a:t>, 63:119-139. https://doi.org/10.1007/s11162-021-09643-x.</a:t>
            </a:r>
            <a:endParaRPr sz="1200">
              <a:latin typeface="Arial"/>
              <a:ea typeface="Arial"/>
              <a:cs typeface="Arial"/>
              <a:sym typeface="Arial"/>
            </a:endParaRPr>
          </a:p>
          <a:p>
            <a:pPr marL="457200" lvl="0" indent="0" algn="l" rtl="0">
              <a:lnSpc>
                <a:spcPct val="115000"/>
              </a:lnSpc>
              <a:spcBef>
                <a:spcPts val="0"/>
              </a:spcBef>
              <a:spcAft>
                <a:spcPts val="0"/>
              </a:spcAft>
              <a:buClr>
                <a:schemeClr val="dk1"/>
              </a:buClr>
              <a:buSzPct val="49549"/>
              <a:buFont typeface="Arial"/>
              <a:buNone/>
            </a:pPr>
            <a:r>
              <a:rPr lang="en-US" sz="1200">
                <a:latin typeface="Arial"/>
                <a:ea typeface="Arial"/>
                <a:cs typeface="Arial"/>
                <a:sym typeface="Arial"/>
              </a:rPr>
              <a:t> </a:t>
            </a:r>
            <a:endParaRPr sz="1200">
              <a:latin typeface="Arial"/>
              <a:ea typeface="Arial"/>
              <a:cs typeface="Arial"/>
              <a:sym typeface="Arial"/>
            </a:endParaRPr>
          </a:p>
          <a:p>
            <a:pPr marL="0" lvl="0" indent="0" algn="l" rtl="0">
              <a:lnSpc>
                <a:spcPct val="115000"/>
              </a:lnSpc>
              <a:spcBef>
                <a:spcPts val="0"/>
              </a:spcBef>
              <a:spcAft>
                <a:spcPts val="0"/>
              </a:spcAft>
              <a:buClr>
                <a:schemeClr val="dk1"/>
              </a:buClr>
              <a:buSzPct val="49549"/>
              <a:buFont typeface="Arial"/>
              <a:buNone/>
            </a:pPr>
            <a:r>
              <a:rPr lang="en-US" sz="1200">
                <a:latin typeface="Arial"/>
                <a:ea typeface="Arial"/>
                <a:cs typeface="Arial"/>
                <a:sym typeface="Arial"/>
              </a:rPr>
              <a:t>Johnson, J. M., Paris, J. H., Curci, J. D., &amp; Horchos, S. (2024). Beyond college access: An exploration of the short-term impact of a dual enrollment </a:t>
            </a:r>
            <a:endParaRPr/>
          </a:p>
          <a:p>
            <a:pPr marL="0" lvl="0" indent="0" algn="l" rtl="0">
              <a:lnSpc>
                <a:spcPct val="115000"/>
              </a:lnSpc>
              <a:spcBef>
                <a:spcPts val="0"/>
              </a:spcBef>
              <a:spcAft>
                <a:spcPts val="0"/>
              </a:spcAft>
              <a:buSzPct val="49549"/>
              <a:buFont typeface="Arial"/>
              <a:buNone/>
            </a:pPr>
            <a:r>
              <a:rPr lang="en-US" sz="1200">
                <a:latin typeface="Arial"/>
                <a:ea typeface="Arial"/>
                <a:cs typeface="Arial"/>
                <a:sym typeface="Arial"/>
              </a:rPr>
              <a:t>	program. </a:t>
            </a:r>
            <a:r>
              <a:rPr lang="en-US" sz="1200" i="1">
                <a:latin typeface="Arial"/>
                <a:ea typeface="Arial"/>
                <a:cs typeface="Arial"/>
                <a:sym typeface="Arial"/>
              </a:rPr>
              <a:t>Journal of College Student Retention: Research, Theory &amp; Practice</a:t>
            </a:r>
            <a:r>
              <a:rPr lang="en-US" sz="1200">
                <a:latin typeface="Arial"/>
                <a:ea typeface="Arial"/>
                <a:cs typeface="Arial"/>
                <a:sym typeface="Arial"/>
              </a:rPr>
              <a:t>, </a:t>
            </a:r>
            <a:r>
              <a:rPr lang="en-US" sz="1200" i="1">
                <a:latin typeface="Arial"/>
                <a:ea typeface="Arial"/>
                <a:cs typeface="Arial"/>
                <a:sym typeface="Arial"/>
              </a:rPr>
              <a:t>26</a:t>
            </a:r>
            <a:r>
              <a:rPr lang="en-US" sz="1200">
                <a:latin typeface="Arial"/>
                <a:ea typeface="Arial"/>
                <a:cs typeface="Arial"/>
                <a:sym typeface="Arial"/>
              </a:rPr>
              <a:t>(1), 41–63. </a:t>
            </a:r>
            <a:r>
              <a:rPr lang="en-US" sz="1200" u="sng">
                <a:solidFill>
                  <a:schemeClr val="hlink"/>
                </a:solidFill>
                <a:latin typeface="Arial"/>
                <a:ea typeface="Arial"/>
                <a:cs typeface="Arial"/>
                <a:sym typeface="Arial"/>
                <a:hlinkClick r:id="rId3"/>
              </a:rPr>
              <a:t>https://doi.org/10.1177/15210251211056319</a:t>
            </a:r>
            <a:endParaRPr sz="1200">
              <a:latin typeface="Arial"/>
              <a:ea typeface="Arial"/>
              <a:cs typeface="Arial"/>
              <a:sym typeface="Arial"/>
            </a:endParaRPr>
          </a:p>
          <a:p>
            <a:pPr marL="0" lvl="0" indent="0" algn="l" rtl="0">
              <a:lnSpc>
                <a:spcPct val="115000"/>
              </a:lnSpc>
              <a:spcBef>
                <a:spcPts val="0"/>
              </a:spcBef>
              <a:spcAft>
                <a:spcPts val="0"/>
              </a:spcAft>
              <a:buSzPct val="49549"/>
              <a:buFont typeface="Arial"/>
              <a:buNone/>
            </a:pPr>
            <a:endParaRPr sz="1200">
              <a:latin typeface="Arial"/>
              <a:ea typeface="Arial"/>
              <a:cs typeface="Arial"/>
              <a:sym typeface="Arial"/>
            </a:endParaRPr>
          </a:p>
          <a:p>
            <a:pPr marL="0" lvl="0" indent="0" algn="l" rtl="0">
              <a:lnSpc>
                <a:spcPct val="90000"/>
              </a:lnSpc>
              <a:spcBef>
                <a:spcPts val="0"/>
              </a:spcBef>
              <a:spcAft>
                <a:spcPts val="0"/>
              </a:spcAft>
              <a:buClr>
                <a:schemeClr val="dk1"/>
              </a:buClr>
              <a:buSzPct val="162162"/>
              <a:buFont typeface="Arial"/>
              <a:buNone/>
            </a:pPr>
            <a:r>
              <a:rPr lang="en-US" sz="1200">
                <a:latin typeface="Arial"/>
                <a:ea typeface="Arial"/>
                <a:cs typeface="Arial"/>
                <a:sym typeface="Arial"/>
              </a:rPr>
              <a:t>Kirby, C., Misra, K., Bagchi Misra, A., &amp; Cox, S. P. (2023). The effects of dual-enrollment programs on students’ post-secondary academic performance. </a:t>
            </a:r>
            <a:endParaRPr/>
          </a:p>
          <a:p>
            <a:pPr marL="0" lvl="0" indent="0" algn="l" rtl="0">
              <a:lnSpc>
                <a:spcPct val="90000"/>
              </a:lnSpc>
              <a:spcBef>
                <a:spcPts val="0"/>
              </a:spcBef>
              <a:spcAft>
                <a:spcPts val="0"/>
              </a:spcAft>
              <a:buClr>
                <a:schemeClr val="dk1"/>
              </a:buClr>
              <a:buSzPct val="162162"/>
              <a:buFont typeface="Arial"/>
              <a:buNone/>
            </a:pPr>
            <a:r>
              <a:rPr lang="en-US" sz="1200" i="1">
                <a:latin typeface="Arial"/>
                <a:ea typeface="Arial"/>
                <a:cs typeface="Arial"/>
                <a:sym typeface="Arial"/>
              </a:rPr>
              <a:t>	CESifo Economic Studies</a:t>
            </a:r>
            <a:r>
              <a:rPr lang="en-US" sz="1200">
                <a:latin typeface="Arial"/>
                <a:ea typeface="Arial"/>
                <a:cs typeface="Arial"/>
                <a:sym typeface="Arial"/>
              </a:rPr>
              <a:t>, </a:t>
            </a:r>
            <a:r>
              <a:rPr lang="en-US" sz="1200" i="1">
                <a:latin typeface="Arial"/>
                <a:ea typeface="Arial"/>
                <a:cs typeface="Arial"/>
                <a:sym typeface="Arial"/>
              </a:rPr>
              <a:t>69</a:t>
            </a:r>
            <a:r>
              <a:rPr lang="en-US" sz="1200">
                <a:latin typeface="Arial"/>
                <a:ea typeface="Arial"/>
                <a:cs typeface="Arial"/>
                <a:sym typeface="Arial"/>
              </a:rPr>
              <a:t>(2), 91–105. </a:t>
            </a:r>
            <a:r>
              <a:rPr lang="en-US" sz="1200" u="sng">
                <a:solidFill>
                  <a:srgbClr val="467886"/>
                </a:solidFill>
                <a:latin typeface="Arial"/>
                <a:ea typeface="Arial"/>
                <a:cs typeface="Arial"/>
                <a:sym typeface="Arial"/>
                <a:hlinkClick r:id="rId4">
                  <a:extLst>
                    <a:ext uri="{A12FA001-AC4F-418D-AE19-62706E023703}">
                      <ahyp:hlinkClr xmlns:ahyp="http://schemas.microsoft.com/office/drawing/2018/hyperlinkcolor" val="tx"/>
                    </a:ext>
                  </a:extLst>
                </a:hlinkClick>
              </a:rPr>
              <a:t>https://doi.org/10.1093/cesifo/ifad004</a:t>
            </a:r>
            <a:endParaRPr sz="1200">
              <a:latin typeface="Arial"/>
              <a:ea typeface="Arial"/>
              <a:cs typeface="Arial"/>
              <a:sym typeface="Arial"/>
            </a:endParaRPr>
          </a:p>
          <a:p>
            <a:pPr marL="0" lvl="0" indent="0" algn="l" rtl="0">
              <a:lnSpc>
                <a:spcPct val="115000"/>
              </a:lnSpc>
              <a:spcBef>
                <a:spcPts val="0"/>
              </a:spcBef>
              <a:spcAft>
                <a:spcPts val="0"/>
              </a:spcAft>
              <a:buSzPct val="49549"/>
              <a:buFont typeface="Arial"/>
              <a:buNone/>
            </a:pPr>
            <a:endParaRPr sz="1200">
              <a:latin typeface="Arial"/>
              <a:ea typeface="Arial"/>
              <a:cs typeface="Arial"/>
              <a:sym typeface="Arial"/>
            </a:endParaRPr>
          </a:p>
          <a:p>
            <a:pPr marL="0" lvl="0" indent="0" algn="l" rtl="0">
              <a:lnSpc>
                <a:spcPct val="115000"/>
              </a:lnSpc>
              <a:spcBef>
                <a:spcPts val="0"/>
              </a:spcBef>
              <a:spcAft>
                <a:spcPts val="0"/>
              </a:spcAft>
              <a:buClr>
                <a:schemeClr val="dk1"/>
              </a:buClr>
              <a:buSzPct val="49549"/>
              <a:buFont typeface="Arial"/>
              <a:buNone/>
            </a:pPr>
            <a:endParaRPr sz="1200">
              <a:latin typeface="Arial"/>
              <a:ea typeface="Arial"/>
              <a:cs typeface="Arial"/>
              <a:sym typeface="Arial"/>
            </a:endParaRPr>
          </a:p>
          <a:p>
            <a:pPr marL="0" lvl="0" indent="0" algn="l" rtl="0">
              <a:lnSpc>
                <a:spcPct val="115000"/>
              </a:lnSpc>
              <a:spcBef>
                <a:spcPts val="0"/>
              </a:spcBef>
              <a:spcAft>
                <a:spcPts val="0"/>
              </a:spcAft>
              <a:buSzPct val="49549"/>
              <a:buFont typeface="Arial"/>
              <a:buNone/>
            </a:pPr>
            <a:r>
              <a:rPr lang="en-US" sz="1200">
                <a:latin typeface="Arial"/>
                <a:ea typeface="Arial"/>
                <a:cs typeface="Arial"/>
                <a:sym typeface="Arial"/>
              </a:rPr>
              <a:t>Lee, J., Fernandez, F., Ro, H. K., &amp; Suh, H. (2022). Does dual enrollment influence high school graduation, college enrollment, choice, and persistence? </a:t>
            </a:r>
            <a:endParaRPr/>
          </a:p>
          <a:p>
            <a:pPr marL="0" lvl="0" indent="0" algn="l" rtl="0">
              <a:lnSpc>
                <a:spcPct val="115000"/>
              </a:lnSpc>
              <a:spcBef>
                <a:spcPts val="0"/>
              </a:spcBef>
              <a:spcAft>
                <a:spcPts val="0"/>
              </a:spcAft>
              <a:buSzPct val="49549"/>
              <a:buFont typeface="Arial"/>
              <a:buNone/>
            </a:pPr>
            <a:r>
              <a:rPr lang="en-US" sz="1200" i="1">
                <a:latin typeface="Arial"/>
                <a:ea typeface="Arial"/>
                <a:cs typeface="Arial"/>
                <a:sym typeface="Arial"/>
              </a:rPr>
              <a:t>	Research in Higher Education</a:t>
            </a:r>
            <a:r>
              <a:rPr lang="en-US" sz="1200">
                <a:latin typeface="Arial"/>
                <a:ea typeface="Arial"/>
                <a:cs typeface="Arial"/>
                <a:sym typeface="Arial"/>
              </a:rPr>
              <a:t>, </a:t>
            </a:r>
            <a:r>
              <a:rPr lang="en-US" sz="1200" i="1">
                <a:latin typeface="Arial"/>
                <a:ea typeface="Arial"/>
                <a:cs typeface="Arial"/>
                <a:sym typeface="Arial"/>
              </a:rPr>
              <a:t>63</a:t>
            </a:r>
            <a:r>
              <a:rPr lang="en-US" sz="1200">
                <a:latin typeface="Arial"/>
                <a:ea typeface="Arial"/>
                <a:cs typeface="Arial"/>
                <a:sym typeface="Arial"/>
              </a:rPr>
              <a:t>(5), 825–848. https://doi.org/10.1007/s11162-021-09667-3</a:t>
            </a:r>
            <a:endParaRPr/>
          </a:p>
          <a:p>
            <a:pPr marL="0" lvl="0" indent="0" algn="l" rtl="0">
              <a:lnSpc>
                <a:spcPct val="115000"/>
              </a:lnSpc>
              <a:spcBef>
                <a:spcPts val="0"/>
              </a:spcBef>
              <a:spcAft>
                <a:spcPts val="0"/>
              </a:spcAft>
              <a:buSzPct val="49549"/>
              <a:buFont typeface="Arial"/>
              <a:buNone/>
            </a:pPr>
            <a:endParaRPr sz="1200">
              <a:latin typeface="Arial"/>
              <a:ea typeface="Arial"/>
              <a:cs typeface="Arial"/>
              <a:sym typeface="Arial"/>
            </a:endParaRPr>
          </a:p>
          <a:p>
            <a:pPr marL="0" lvl="0" indent="0" algn="l" rtl="0">
              <a:lnSpc>
                <a:spcPct val="115000"/>
              </a:lnSpc>
              <a:spcBef>
                <a:spcPts val="0"/>
              </a:spcBef>
              <a:spcAft>
                <a:spcPts val="0"/>
              </a:spcAft>
              <a:buSzPct val="49549"/>
              <a:buFont typeface="Arial"/>
              <a:buNone/>
            </a:pPr>
            <a:r>
              <a:rPr lang="en-US" sz="1200">
                <a:latin typeface="Arial"/>
                <a:ea typeface="Arial"/>
                <a:cs typeface="Arial"/>
                <a:sym typeface="Arial"/>
              </a:rPr>
              <a:t>Lee, H.B. &amp; Villareal, M. U. (2021). Should students falling behind in school take dual enrollment courses? </a:t>
            </a:r>
            <a:r>
              <a:rPr lang="en-US" sz="1200" i="1">
                <a:latin typeface="Arial"/>
                <a:ea typeface="Arial"/>
                <a:cs typeface="Arial"/>
                <a:sym typeface="Arial"/>
              </a:rPr>
              <a:t>Journal of Students </a:t>
            </a:r>
            <a:endParaRPr sz="1200" i="1">
              <a:latin typeface="Arial"/>
              <a:ea typeface="Arial"/>
              <a:cs typeface="Arial"/>
              <a:sym typeface="Arial"/>
            </a:endParaRPr>
          </a:p>
          <a:p>
            <a:pPr marL="0" lvl="0" indent="457200" algn="l" rtl="0">
              <a:lnSpc>
                <a:spcPct val="115000"/>
              </a:lnSpc>
              <a:spcBef>
                <a:spcPts val="0"/>
              </a:spcBef>
              <a:spcAft>
                <a:spcPts val="0"/>
              </a:spcAft>
              <a:buSzPct val="49549"/>
              <a:buFont typeface="Arial"/>
              <a:buNone/>
            </a:pPr>
            <a:r>
              <a:rPr lang="en-US" sz="1200" i="1">
                <a:latin typeface="Arial"/>
                <a:ea typeface="Arial"/>
                <a:cs typeface="Arial"/>
                <a:sym typeface="Arial"/>
              </a:rPr>
              <a:t>Placed at Risk</a:t>
            </a:r>
            <a:r>
              <a:rPr lang="en-US" sz="1200">
                <a:latin typeface="Arial"/>
                <a:ea typeface="Arial"/>
                <a:cs typeface="Arial"/>
                <a:sym typeface="Arial"/>
              </a:rPr>
              <a:t>. https://doi.10.1080/10824669.20222100994.</a:t>
            </a:r>
            <a:endParaRPr sz="1200">
              <a:latin typeface="Arial"/>
              <a:ea typeface="Arial"/>
              <a:cs typeface="Arial"/>
              <a:sym typeface="Arial"/>
            </a:endParaRPr>
          </a:p>
          <a:p>
            <a:pPr marL="457200" lvl="0" indent="0" algn="l" rtl="0">
              <a:lnSpc>
                <a:spcPct val="115000"/>
              </a:lnSpc>
              <a:spcBef>
                <a:spcPts val="0"/>
              </a:spcBef>
              <a:spcAft>
                <a:spcPts val="0"/>
              </a:spcAft>
              <a:buSzPct val="49549"/>
              <a:buFont typeface="Arial"/>
              <a:buNone/>
            </a:pPr>
            <a:r>
              <a:rPr lang="en-US" sz="1200">
                <a:latin typeface="Arial"/>
                <a:ea typeface="Arial"/>
                <a:cs typeface="Arial"/>
                <a:sym typeface="Arial"/>
              </a:rPr>
              <a:t> </a:t>
            </a:r>
            <a:endParaRPr sz="1200">
              <a:latin typeface="Arial"/>
              <a:ea typeface="Arial"/>
              <a:cs typeface="Arial"/>
              <a:sym typeface="Arial"/>
            </a:endParaRPr>
          </a:p>
          <a:p>
            <a:pPr marL="0" lvl="0" indent="0" algn="l" rtl="0">
              <a:lnSpc>
                <a:spcPct val="115000"/>
              </a:lnSpc>
              <a:spcBef>
                <a:spcPts val="0"/>
              </a:spcBef>
              <a:spcAft>
                <a:spcPts val="0"/>
              </a:spcAft>
              <a:buSzPct val="49549"/>
              <a:buFont typeface="Arial"/>
              <a:buNone/>
            </a:pPr>
            <a:r>
              <a:rPr lang="en-US" sz="1200">
                <a:latin typeface="Arial"/>
                <a:ea typeface="Arial"/>
                <a:cs typeface="Arial"/>
                <a:sym typeface="Arial"/>
              </a:rPr>
              <a:t>Shivji, A., and Wilson, S. U.S. Department of Education. (2019). </a:t>
            </a:r>
            <a:r>
              <a:rPr lang="en-US" sz="1200" i="1">
                <a:latin typeface="Arial"/>
                <a:ea typeface="Arial"/>
                <a:cs typeface="Arial"/>
                <a:sym typeface="Arial"/>
              </a:rPr>
              <a:t>Dual enrollment: Participation and</a:t>
            </a:r>
            <a:r>
              <a:rPr lang="en-US" sz="1200">
                <a:latin typeface="Arial"/>
                <a:ea typeface="Arial"/>
                <a:cs typeface="Arial"/>
                <a:sym typeface="Arial"/>
              </a:rPr>
              <a:t> </a:t>
            </a:r>
            <a:r>
              <a:rPr lang="en-US" sz="1200" i="1">
                <a:latin typeface="Arial"/>
                <a:ea typeface="Arial"/>
                <a:cs typeface="Arial"/>
                <a:sym typeface="Arial"/>
              </a:rPr>
              <a:t>characteristics.</a:t>
            </a:r>
            <a:r>
              <a:rPr lang="en-US" sz="1200">
                <a:latin typeface="Arial"/>
                <a:ea typeface="Arial"/>
                <a:cs typeface="Arial"/>
                <a:sym typeface="Arial"/>
              </a:rPr>
              <a:t> (NCES </a:t>
            </a:r>
            <a:endParaRPr sz="1200">
              <a:latin typeface="Arial"/>
              <a:ea typeface="Arial"/>
              <a:cs typeface="Arial"/>
              <a:sym typeface="Arial"/>
            </a:endParaRPr>
          </a:p>
          <a:p>
            <a:pPr marL="0" lvl="0" indent="457200" algn="l" rtl="0">
              <a:lnSpc>
                <a:spcPct val="115000"/>
              </a:lnSpc>
              <a:spcBef>
                <a:spcPts val="0"/>
              </a:spcBef>
              <a:spcAft>
                <a:spcPts val="0"/>
              </a:spcAft>
              <a:buSzPct val="49549"/>
              <a:buFont typeface="Arial"/>
              <a:buNone/>
            </a:pPr>
            <a:r>
              <a:rPr lang="en-US" sz="1200">
                <a:latin typeface="Arial"/>
                <a:ea typeface="Arial"/>
                <a:cs typeface="Arial"/>
                <a:sym typeface="Arial"/>
              </a:rPr>
              <a:t>2019-176). National Center for Education Statistics.</a:t>
            </a:r>
            <a:endParaRPr sz="1200">
              <a:latin typeface="Arial"/>
              <a:ea typeface="Arial"/>
              <a:cs typeface="Arial"/>
              <a:sym typeface="Arial"/>
            </a:endParaRPr>
          </a:p>
          <a:p>
            <a:pPr marL="457200" lvl="0" indent="0" algn="l" rtl="0">
              <a:lnSpc>
                <a:spcPct val="115000"/>
              </a:lnSpc>
              <a:spcBef>
                <a:spcPts val="0"/>
              </a:spcBef>
              <a:spcAft>
                <a:spcPts val="0"/>
              </a:spcAft>
              <a:buSzPct val="49549"/>
              <a:buFont typeface="Arial"/>
              <a:buNone/>
            </a:pPr>
            <a:r>
              <a:rPr lang="en-US" sz="1200">
                <a:latin typeface="Arial"/>
                <a:ea typeface="Arial"/>
                <a:cs typeface="Arial"/>
                <a:sym typeface="Arial"/>
              </a:rPr>
              <a:t> </a:t>
            </a:r>
            <a:endParaRPr sz="1200">
              <a:latin typeface="Arial"/>
              <a:ea typeface="Arial"/>
              <a:cs typeface="Arial"/>
              <a:sym typeface="Arial"/>
            </a:endParaRPr>
          </a:p>
          <a:p>
            <a:pPr marL="0" lvl="0" indent="0" algn="l" rtl="0">
              <a:lnSpc>
                <a:spcPct val="115000"/>
              </a:lnSpc>
              <a:spcBef>
                <a:spcPts val="0"/>
              </a:spcBef>
              <a:spcAft>
                <a:spcPts val="0"/>
              </a:spcAft>
              <a:buSzPct val="49549"/>
              <a:buFont typeface="Arial"/>
              <a:buNone/>
            </a:pPr>
            <a:r>
              <a:rPr lang="en-US" sz="1200">
                <a:latin typeface="Arial"/>
                <a:ea typeface="Arial"/>
                <a:cs typeface="Arial"/>
                <a:sym typeface="Arial"/>
              </a:rPr>
              <a:t>U.S. Department of Education. (Feb. 2019). “Dual Enrollment Participation and Characteristics.” </a:t>
            </a:r>
            <a:r>
              <a:rPr lang="en-US" sz="1200" i="1">
                <a:latin typeface="Arial"/>
                <a:ea typeface="Arial"/>
                <a:cs typeface="Arial"/>
                <a:sym typeface="Arial"/>
              </a:rPr>
              <a:t>Data Point</a:t>
            </a:r>
            <a:r>
              <a:rPr lang="en-US" sz="1200">
                <a:latin typeface="Arial"/>
                <a:ea typeface="Arial"/>
                <a:cs typeface="Arial"/>
                <a:sym typeface="Arial"/>
              </a:rPr>
              <a:t>,</a:t>
            </a:r>
            <a:r>
              <a:rPr lang="en-US" sz="1200">
                <a:solidFill>
                  <a:schemeClr val="hlink"/>
                </a:solidFill>
                <a:uFill>
                  <a:noFill/>
                </a:uFill>
                <a:latin typeface="Arial"/>
                <a:ea typeface="Arial"/>
                <a:cs typeface="Arial"/>
                <a:sym typeface="Arial"/>
                <a:hlinkClick r:id="rId5"/>
              </a:rPr>
              <a:t> </a:t>
            </a:r>
            <a:endParaRPr sz="1200">
              <a:latin typeface="Arial"/>
              <a:ea typeface="Arial"/>
              <a:cs typeface="Arial"/>
              <a:sym typeface="Arial"/>
            </a:endParaRPr>
          </a:p>
          <a:p>
            <a:pPr marL="0" lvl="0" indent="457200" algn="l" rtl="0">
              <a:lnSpc>
                <a:spcPct val="115000"/>
              </a:lnSpc>
              <a:spcBef>
                <a:spcPts val="0"/>
              </a:spcBef>
              <a:spcAft>
                <a:spcPts val="0"/>
              </a:spcAft>
              <a:buSzPct val="49549"/>
              <a:buFont typeface="Arial"/>
              <a:buNone/>
            </a:pPr>
            <a:r>
              <a:rPr lang="en-US" sz="1200" u="sng">
                <a:solidFill>
                  <a:schemeClr val="hlink"/>
                </a:solidFill>
                <a:latin typeface="Arial"/>
                <a:ea typeface="Arial"/>
                <a:cs typeface="Arial"/>
                <a:sym typeface="Arial"/>
                <a:hlinkClick r:id="rId5"/>
              </a:rPr>
              <a:t>https://nces.ed.gov/pubs2019/2019176.pdf</a:t>
            </a:r>
            <a:r>
              <a:rPr lang="en-US" sz="1200">
                <a:latin typeface="Arial"/>
                <a:ea typeface="Arial"/>
                <a:cs typeface="Arial"/>
                <a:sym typeface="Arial"/>
              </a:rPr>
              <a:t>.</a:t>
            </a:r>
            <a:endParaRPr sz="1200">
              <a:latin typeface="Arial"/>
              <a:ea typeface="Arial"/>
              <a:cs typeface="Arial"/>
              <a:sym typeface="Arial"/>
            </a:endParaRPr>
          </a:p>
          <a:p>
            <a:pPr marL="457200" lvl="0" indent="0" algn="l" rtl="0">
              <a:lnSpc>
                <a:spcPct val="115000"/>
              </a:lnSpc>
              <a:spcBef>
                <a:spcPts val="0"/>
              </a:spcBef>
              <a:spcAft>
                <a:spcPts val="0"/>
              </a:spcAft>
              <a:buSzPct val="49549"/>
              <a:buFont typeface="Arial"/>
              <a:buNone/>
            </a:pPr>
            <a:r>
              <a:rPr lang="en-US" sz="1200">
                <a:latin typeface="Arial"/>
                <a:ea typeface="Arial"/>
                <a:cs typeface="Arial"/>
                <a:sym typeface="Arial"/>
              </a:rPr>
              <a:t> </a:t>
            </a:r>
            <a:endParaRPr sz="1200">
              <a:latin typeface="Arial"/>
              <a:ea typeface="Arial"/>
              <a:cs typeface="Arial"/>
              <a:sym typeface="Arial"/>
            </a:endParaRPr>
          </a:p>
          <a:p>
            <a:pPr marL="0" lvl="0" indent="0" algn="l" rtl="0">
              <a:lnSpc>
                <a:spcPct val="115000"/>
              </a:lnSpc>
              <a:spcBef>
                <a:spcPts val="0"/>
              </a:spcBef>
              <a:spcAft>
                <a:spcPts val="0"/>
              </a:spcAft>
              <a:buSzPct val="49549"/>
              <a:buFont typeface="Arial"/>
              <a:buNone/>
            </a:pPr>
            <a:r>
              <a:rPr lang="en-US" sz="1200">
                <a:latin typeface="Arial"/>
                <a:ea typeface="Arial"/>
                <a:cs typeface="Arial"/>
                <a:sym typeface="Arial"/>
              </a:rPr>
              <a:t>Zinth, J., &amp; Barnett, E. (2018). </a:t>
            </a:r>
            <a:r>
              <a:rPr lang="en-US" sz="1200" i="1">
                <a:latin typeface="Arial"/>
                <a:ea typeface="Arial"/>
                <a:cs typeface="Arial"/>
                <a:sym typeface="Arial"/>
              </a:rPr>
              <a:t>Promising practices: Rethinking dual enrollment to reach more students.</a:t>
            </a:r>
            <a:r>
              <a:rPr lang="en-US" sz="1200">
                <a:latin typeface="Arial"/>
                <a:ea typeface="Arial"/>
                <a:cs typeface="Arial"/>
                <a:sym typeface="Arial"/>
              </a:rPr>
              <a:t> Education Commission </a:t>
            </a:r>
            <a:endParaRPr sz="1200">
              <a:latin typeface="Arial"/>
              <a:ea typeface="Arial"/>
              <a:cs typeface="Arial"/>
              <a:sym typeface="Arial"/>
            </a:endParaRPr>
          </a:p>
          <a:p>
            <a:pPr marL="0" lvl="0" indent="457200" algn="l" rtl="0">
              <a:lnSpc>
                <a:spcPct val="115000"/>
              </a:lnSpc>
              <a:spcBef>
                <a:spcPts val="0"/>
              </a:spcBef>
              <a:spcAft>
                <a:spcPts val="0"/>
              </a:spcAft>
              <a:buSzPct val="49549"/>
              <a:buFont typeface="Arial"/>
              <a:buNone/>
            </a:pPr>
            <a:r>
              <a:rPr lang="en-US" sz="1200">
                <a:latin typeface="Arial"/>
                <a:ea typeface="Arial"/>
                <a:cs typeface="Arial"/>
                <a:sym typeface="Arial"/>
              </a:rPr>
              <a:t>of the States.</a:t>
            </a:r>
            <a:endParaRPr sz="1200">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Google Shape;263;g165271b233c_0_1"/>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t>Thank you!</a:t>
            </a:r>
            <a:endParaRPr/>
          </a:p>
        </p:txBody>
      </p:sp>
      <p:sp>
        <p:nvSpPr>
          <p:cNvPr id="264" name="Google Shape;264;g165271b233c_0_1"/>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1000"/>
              </a:spcBef>
              <a:spcAft>
                <a:spcPts val="0"/>
              </a:spcAft>
              <a:buSzPts val="1800"/>
              <a:buNone/>
            </a:pPr>
            <a:r>
              <a:rPr lang="en-US"/>
              <a:t>Contact us with questions and ideas.</a:t>
            </a:r>
            <a:endParaRPr/>
          </a:p>
          <a:p>
            <a:pPr marL="0" lvl="0" indent="0" algn="l" rtl="0">
              <a:lnSpc>
                <a:spcPct val="90000"/>
              </a:lnSpc>
              <a:spcBef>
                <a:spcPts val="1000"/>
              </a:spcBef>
              <a:spcAft>
                <a:spcPts val="0"/>
              </a:spcAft>
              <a:buSzPts val="1800"/>
              <a:buNone/>
            </a:pPr>
            <a:r>
              <a:rPr lang="en-US"/>
              <a:t>Jamie Erford, </a:t>
            </a:r>
            <a:r>
              <a:rPr lang="en-US" u="sng">
                <a:solidFill>
                  <a:schemeClr val="hlink"/>
                </a:solidFill>
                <a:hlinkClick r:id="rId3"/>
              </a:rPr>
              <a:t>erfordj@blufftonschools.org</a:t>
            </a:r>
            <a:r>
              <a:rPr lang="en-US"/>
              <a:t> </a:t>
            </a:r>
            <a:endParaRPr/>
          </a:p>
          <a:p>
            <a:pPr marL="0" lvl="0" indent="0" algn="l" rtl="0">
              <a:lnSpc>
                <a:spcPct val="90000"/>
              </a:lnSpc>
              <a:spcBef>
                <a:spcPts val="1000"/>
              </a:spcBef>
              <a:spcAft>
                <a:spcPts val="0"/>
              </a:spcAft>
              <a:buSzPts val="1800"/>
              <a:buNone/>
            </a:pPr>
            <a:r>
              <a:rPr lang="en-US"/>
              <a:t>Nicole Diederich, </a:t>
            </a:r>
            <a:r>
              <a:rPr lang="en-US" u="sng">
                <a:solidFill>
                  <a:schemeClr val="hlink"/>
                </a:solidFill>
                <a:hlinkClick r:id="rId4"/>
              </a:rPr>
              <a:t>diederich@findlay.edu</a:t>
            </a:r>
            <a:endParaRPr u="sng">
              <a:solidFill>
                <a:schemeClr val="hlink"/>
              </a:solidFill>
            </a:endParaRPr>
          </a:p>
          <a:p>
            <a:pPr marL="0" lvl="0" indent="0" algn="l" rtl="0">
              <a:lnSpc>
                <a:spcPct val="90000"/>
              </a:lnSpc>
              <a:spcBef>
                <a:spcPts val="1000"/>
              </a:spcBef>
              <a:spcAft>
                <a:spcPts val="0"/>
              </a:spcAft>
              <a:buSzPts val="1800"/>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7"/>
        <p:cNvGrpSpPr/>
        <p:nvPr/>
      </p:nvGrpSpPr>
      <p:grpSpPr>
        <a:xfrm>
          <a:off x="0" y="0"/>
          <a:ext cx="0" cy="0"/>
          <a:chOff x="0" y="0"/>
          <a:chExt cx="0" cy="0"/>
        </a:xfrm>
      </p:grpSpPr>
      <p:sp>
        <p:nvSpPr>
          <p:cNvPr id="88" name="Google Shape;88;p24"/>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89" name="Google Shape;89;p24"/>
          <p:cNvSpPr txBox="1">
            <a:spLocks noGrp="1"/>
          </p:cNvSpPr>
          <p:nvPr>
            <p:ph type="title"/>
          </p:nvPr>
        </p:nvSpPr>
        <p:spPr>
          <a:xfrm>
            <a:off x="640080" y="325369"/>
            <a:ext cx="4368602" cy="1956841"/>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1800"/>
              <a:buNone/>
            </a:pPr>
            <a:r>
              <a:rPr lang="en-US" sz="4200"/>
              <a:t>We want to ask you . . . </a:t>
            </a:r>
            <a:endParaRPr/>
          </a:p>
        </p:txBody>
      </p:sp>
      <p:sp>
        <p:nvSpPr>
          <p:cNvPr id="90" name="Google Shape;90;p24"/>
          <p:cNvSpPr/>
          <p:nvPr/>
        </p:nvSpPr>
        <p:spPr>
          <a:xfrm>
            <a:off x="640080" y="2586994"/>
            <a:ext cx="3474720" cy="18288"/>
          </a:xfrm>
          <a:custGeom>
            <a:avLst/>
            <a:gdLst/>
            <a:ahLst/>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91" name="Google Shape;91;p24"/>
          <p:cNvSpPr txBox="1">
            <a:spLocks noGrp="1"/>
          </p:cNvSpPr>
          <p:nvPr>
            <p:ph type="body" idx="1"/>
          </p:nvPr>
        </p:nvSpPr>
        <p:spPr>
          <a:xfrm>
            <a:off x="640075" y="2872900"/>
            <a:ext cx="4243500" cy="3005100"/>
          </a:xfrm>
          <a:prstGeom prst="rect">
            <a:avLst/>
          </a:prstGeom>
          <a:noFill/>
          <a:ln>
            <a:noFill/>
          </a:ln>
        </p:spPr>
        <p:txBody>
          <a:bodyPr spcFirstLastPara="1" wrap="square" lIns="91425" tIns="45700" rIns="91425" bIns="45700" anchor="t" anchorCtr="0">
            <a:normAutofit lnSpcReduction="10000"/>
          </a:bodyPr>
          <a:lstStyle/>
          <a:p>
            <a:pPr marL="114300" lvl="0" indent="0" algn="l" rtl="0">
              <a:lnSpc>
                <a:spcPct val="90000"/>
              </a:lnSpc>
              <a:spcBef>
                <a:spcPts val="1000"/>
              </a:spcBef>
              <a:spcAft>
                <a:spcPts val="0"/>
              </a:spcAft>
              <a:buSzPts val="1800"/>
              <a:buNone/>
            </a:pPr>
            <a:r>
              <a:rPr lang="en-US" sz="2200"/>
              <a:t> </a:t>
            </a:r>
            <a:endParaRPr sz="2200"/>
          </a:p>
          <a:p>
            <a:pPr marL="114300" lvl="0" indent="0" algn="l" rtl="0">
              <a:lnSpc>
                <a:spcPct val="90000"/>
              </a:lnSpc>
              <a:spcBef>
                <a:spcPts val="0"/>
              </a:spcBef>
              <a:spcAft>
                <a:spcPts val="0"/>
              </a:spcAft>
              <a:buSzPts val="1800"/>
              <a:buNone/>
            </a:pPr>
            <a:r>
              <a:rPr lang="en-US" sz="4000"/>
              <a:t>What roles . . . ?</a:t>
            </a:r>
            <a:endParaRPr sz="4000"/>
          </a:p>
          <a:p>
            <a:pPr marL="114300" lvl="0" indent="0" algn="l" rtl="0">
              <a:lnSpc>
                <a:spcPct val="90000"/>
              </a:lnSpc>
              <a:spcBef>
                <a:spcPts val="1600"/>
              </a:spcBef>
              <a:spcAft>
                <a:spcPts val="0"/>
              </a:spcAft>
              <a:buSzPts val="1800"/>
              <a:buNone/>
            </a:pPr>
            <a:r>
              <a:rPr lang="en-US" sz="4000"/>
              <a:t>How long . . . ?</a:t>
            </a:r>
            <a:endParaRPr sz="4000"/>
          </a:p>
          <a:p>
            <a:pPr marL="114300" lvl="0" indent="0" algn="l" rtl="0">
              <a:lnSpc>
                <a:spcPct val="90000"/>
              </a:lnSpc>
              <a:spcBef>
                <a:spcPts val="1600"/>
              </a:spcBef>
              <a:spcAft>
                <a:spcPts val="0"/>
              </a:spcAft>
              <a:buSzPts val="1800"/>
              <a:buNone/>
            </a:pPr>
            <a:r>
              <a:rPr lang="en-US" sz="4000"/>
              <a:t>What is your motivation?</a:t>
            </a:r>
            <a:endParaRPr sz="4000"/>
          </a:p>
          <a:p>
            <a:pPr marL="0" lvl="0" indent="0" algn="l" rtl="0">
              <a:lnSpc>
                <a:spcPct val="90000"/>
              </a:lnSpc>
              <a:spcBef>
                <a:spcPts val="1600"/>
              </a:spcBef>
              <a:spcAft>
                <a:spcPts val="0"/>
              </a:spcAft>
              <a:buSzPts val="1800"/>
              <a:buNone/>
            </a:pPr>
            <a:endParaRPr sz="4000"/>
          </a:p>
        </p:txBody>
      </p:sp>
      <p:pic>
        <p:nvPicPr>
          <p:cNvPr id="92" name="Google Shape;92;p24" descr="Water splashing water in the air&#10;&#10;Description automatically generated"/>
          <p:cNvPicPr preferRelativeResize="0"/>
          <p:nvPr/>
        </p:nvPicPr>
        <p:blipFill rotWithShape="1">
          <a:blip r:embed="rId3">
            <a:alphaModFix/>
          </a:blip>
          <a:srcRect l="8002" r="25523"/>
          <a:stretch/>
        </p:blipFill>
        <p:spPr>
          <a:xfrm>
            <a:off x="5311702" y="10"/>
            <a:ext cx="6878775" cy="6857990"/>
          </a:xfrm>
          <a:custGeom>
            <a:avLst/>
            <a:gdLst/>
            <a:ahLst/>
            <a:cxnLst/>
            <a:rect l="l" t="t" r="r" b="b"/>
            <a:pathLst>
              <a:path w="6878775" h="6858000" extrusionOk="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g14244a9501e_0_7"/>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t>Context for our study: University of Findlay and how it developed</a:t>
            </a:r>
            <a:endParaRPr/>
          </a:p>
        </p:txBody>
      </p:sp>
      <p:sp>
        <p:nvSpPr>
          <p:cNvPr id="98" name="Google Shape;98;g14244a9501e_0_7"/>
          <p:cNvSpPr txBox="1">
            <a:spLocks noGrp="1"/>
          </p:cNvSpPr>
          <p:nvPr>
            <p:ph type="body" idx="1"/>
          </p:nvPr>
        </p:nvSpPr>
        <p:spPr>
          <a:xfrm>
            <a:off x="838200" y="1825625"/>
            <a:ext cx="5181600" cy="43512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1000"/>
              </a:spcBef>
              <a:spcAft>
                <a:spcPts val="0"/>
              </a:spcAft>
              <a:buSzPts val="1800"/>
              <a:buNone/>
            </a:pPr>
            <a:endParaRPr/>
          </a:p>
        </p:txBody>
      </p:sp>
      <p:sp>
        <p:nvSpPr>
          <p:cNvPr id="99" name="Google Shape;99;g14244a9501e_0_7"/>
          <p:cNvSpPr txBox="1">
            <a:spLocks noGrp="1"/>
          </p:cNvSpPr>
          <p:nvPr>
            <p:ph type="body" idx="2"/>
          </p:nvPr>
        </p:nvSpPr>
        <p:spPr>
          <a:xfrm>
            <a:off x="6172200" y="1825625"/>
            <a:ext cx="5100300" cy="4811700"/>
          </a:xfrm>
          <a:prstGeom prst="rect">
            <a:avLst/>
          </a:prstGeom>
          <a:noFill/>
          <a:ln>
            <a:noFill/>
          </a:ln>
        </p:spPr>
        <p:txBody>
          <a:bodyPr spcFirstLastPara="1" wrap="square" lIns="91425" tIns="45700" rIns="91425" bIns="45700" anchor="t" anchorCtr="0">
            <a:noAutofit/>
          </a:bodyPr>
          <a:lstStyle/>
          <a:p>
            <a:pPr marL="457200" lvl="0" indent="-386878" algn="l" rtl="0">
              <a:lnSpc>
                <a:spcPct val="100000"/>
              </a:lnSpc>
              <a:spcBef>
                <a:spcPts val="0"/>
              </a:spcBef>
              <a:spcAft>
                <a:spcPts val="0"/>
              </a:spcAft>
              <a:buSzPts val="2200"/>
              <a:buChar char="•"/>
            </a:pPr>
            <a:r>
              <a:rPr lang="en-US" sz="2200"/>
              <a:t>participated in dual enrollment since </a:t>
            </a:r>
            <a:r>
              <a:rPr lang="en-US" sz="2200" b="1"/>
              <a:t>2001 </a:t>
            </a:r>
            <a:endParaRPr sz="2200"/>
          </a:p>
          <a:p>
            <a:pPr marL="457200" lvl="0" indent="-228600" algn="l" rtl="0">
              <a:lnSpc>
                <a:spcPct val="100000"/>
              </a:lnSpc>
              <a:spcBef>
                <a:spcPts val="0"/>
              </a:spcBef>
              <a:spcAft>
                <a:spcPts val="0"/>
              </a:spcAft>
              <a:buSzPts val="874"/>
              <a:buNone/>
            </a:pPr>
            <a:endParaRPr sz="2200"/>
          </a:p>
          <a:p>
            <a:pPr marL="457200" lvl="0" indent="-386878" algn="l" rtl="0">
              <a:lnSpc>
                <a:spcPct val="100000"/>
              </a:lnSpc>
              <a:spcBef>
                <a:spcPts val="0"/>
              </a:spcBef>
              <a:spcAft>
                <a:spcPts val="0"/>
              </a:spcAft>
              <a:buSzPts val="2200"/>
              <a:buChar char="•"/>
            </a:pPr>
            <a:r>
              <a:rPr lang="en-US" sz="2200" b="1"/>
              <a:t>over 45 partner schools</a:t>
            </a:r>
            <a:r>
              <a:rPr lang="en-US" sz="2200"/>
              <a:t> across Ohio – </a:t>
            </a:r>
            <a:endParaRPr sz="2200"/>
          </a:p>
          <a:p>
            <a:pPr marL="457200" lvl="0" indent="0" algn="l" rtl="0">
              <a:lnSpc>
                <a:spcPct val="100000"/>
              </a:lnSpc>
              <a:spcBef>
                <a:spcPts val="0"/>
              </a:spcBef>
              <a:spcAft>
                <a:spcPts val="0"/>
              </a:spcAft>
              <a:buSzPts val="945"/>
              <a:buNone/>
            </a:pPr>
            <a:endParaRPr sz="2200"/>
          </a:p>
          <a:p>
            <a:pPr marL="457200" lvl="0" indent="-386878" algn="l" rtl="0">
              <a:lnSpc>
                <a:spcPct val="100000"/>
              </a:lnSpc>
              <a:spcBef>
                <a:spcPts val="0"/>
              </a:spcBef>
              <a:spcAft>
                <a:spcPts val="0"/>
              </a:spcAft>
              <a:buSzPts val="2200"/>
              <a:buChar char="•"/>
            </a:pPr>
            <a:r>
              <a:rPr lang="en-US" sz="2200" b="1"/>
              <a:t>over 100 high school </a:t>
            </a:r>
            <a:r>
              <a:rPr lang="en-US" sz="2200"/>
              <a:t>instructors teaching UF courses.</a:t>
            </a:r>
            <a:endParaRPr sz="2200"/>
          </a:p>
          <a:p>
            <a:pPr marL="457200" lvl="0" indent="0" algn="l" rtl="0">
              <a:lnSpc>
                <a:spcPct val="100000"/>
              </a:lnSpc>
              <a:spcBef>
                <a:spcPts val="0"/>
              </a:spcBef>
              <a:spcAft>
                <a:spcPts val="0"/>
              </a:spcAft>
              <a:buSzPts val="945"/>
              <a:buNone/>
            </a:pPr>
            <a:endParaRPr sz="2200"/>
          </a:p>
          <a:p>
            <a:pPr marL="457200" lvl="0" indent="-386878" algn="l" rtl="0">
              <a:lnSpc>
                <a:spcPct val="100000"/>
              </a:lnSpc>
              <a:spcBef>
                <a:spcPts val="0"/>
              </a:spcBef>
              <a:spcAft>
                <a:spcPts val="0"/>
              </a:spcAft>
              <a:buSzPts val="2200"/>
              <a:buChar char="•"/>
            </a:pPr>
            <a:r>
              <a:rPr lang="en-US" sz="2200" b="1"/>
              <a:t>over 2,000 students</a:t>
            </a:r>
            <a:r>
              <a:rPr lang="en-US" sz="2200"/>
              <a:t> enrolled (fall 2024 data pending).</a:t>
            </a:r>
            <a:endParaRPr sz="2200"/>
          </a:p>
          <a:p>
            <a:pPr marL="457200" lvl="0" indent="0" algn="l" rtl="0">
              <a:lnSpc>
                <a:spcPct val="100000"/>
              </a:lnSpc>
              <a:spcBef>
                <a:spcPts val="0"/>
              </a:spcBef>
              <a:spcAft>
                <a:spcPts val="0"/>
              </a:spcAft>
              <a:buSzPts val="1589"/>
              <a:buNone/>
            </a:pPr>
            <a:endParaRPr sz="2200"/>
          </a:p>
          <a:p>
            <a:pPr marL="457200" lvl="0" indent="-386878" algn="l" rtl="0">
              <a:lnSpc>
                <a:spcPct val="100000"/>
              </a:lnSpc>
              <a:spcBef>
                <a:spcPts val="0"/>
              </a:spcBef>
              <a:spcAft>
                <a:spcPts val="0"/>
              </a:spcAft>
              <a:buSzPts val="2200"/>
              <a:buChar char="•"/>
            </a:pPr>
            <a:r>
              <a:rPr lang="en-US" sz="2200" b="1"/>
              <a:t>NACEP</a:t>
            </a:r>
            <a:r>
              <a:rPr lang="en-US" sz="2200"/>
              <a:t> accreditation and thus summer retraining</a:t>
            </a:r>
            <a:endParaRPr sz="2200"/>
          </a:p>
        </p:txBody>
      </p:sp>
      <p:pic>
        <p:nvPicPr>
          <p:cNvPr id="100" name="Google Shape;100;g14244a9501e_0_7"/>
          <p:cNvPicPr preferRelativeResize="0"/>
          <p:nvPr/>
        </p:nvPicPr>
        <p:blipFill rotWithShape="1">
          <a:blip r:embed="rId3">
            <a:alphaModFix/>
          </a:blip>
          <a:srcRect/>
          <a:stretch/>
        </p:blipFill>
        <p:spPr>
          <a:xfrm>
            <a:off x="838200" y="1825625"/>
            <a:ext cx="5029550" cy="33127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g165c8ea1609_1_0"/>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Research questions</a:t>
            </a:r>
            <a:endParaRPr/>
          </a:p>
        </p:txBody>
      </p:sp>
      <p:sp>
        <p:nvSpPr>
          <p:cNvPr id="106" name="Google Shape;106;g165c8ea1609_1_0"/>
          <p:cNvSpPr txBox="1">
            <a:spLocks noGrp="1"/>
          </p:cNvSpPr>
          <p:nvPr>
            <p:ph type="body" idx="1"/>
          </p:nvPr>
        </p:nvSpPr>
        <p:spPr>
          <a:xfrm>
            <a:off x="838200" y="1613875"/>
            <a:ext cx="10213500" cy="4282500"/>
          </a:xfrm>
          <a:prstGeom prst="rect">
            <a:avLst/>
          </a:prstGeom>
          <a:noFill/>
          <a:ln>
            <a:noFill/>
          </a:ln>
        </p:spPr>
        <p:txBody>
          <a:bodyPr spcFirstLastPara="1" wrap="square" lIns="91425" tIns="45700" rIns="91425" bIns="45700" anchor="t" anchorCtr="0">
            <a:noAutofit/>
          </a:bodyPr>
          <a:lstStyle/>
          <a:p>
            <a:pPr marL="0" lvl="0" indent="0" algn="l" rtl="0">
              <a:lnSpc>
                <a:spcPct val="105000"/>
              </a:lnSpc>
              <a:spcBef>
                <a:spcPts val="0"/>
              </a:spcBef>
              <a:spcAft>
                <a:spcPts val="0"/>
              </a:spcAft>
              <a:buSzPts val="605"/>
              <a:buNone/>
            </a:pPr>
            <a:endParaRPr sz="1970">
              <a:highlight>
                <a:srgbClr val="FFFFFF"/>
              </a:highlight>
            </a:endParaRPr>
          </a:p>
          <a:p>
            <a:pPr marL="0" lvl="0" indent="0" algn="l" rtl="0">
              <a:lnSpc>
                <a:spcPct val="105000"/>
              </a:lnSpc>
              <a:spcBef>
                <a:spcPts val="0"/>
              </a:spcBef>
              <a:spcAft>
                <a:spcPts val="0"/>
              </a:spcAft>
              <a:buSzPts val="605"/>
              <a:buNone/>
            </a:pPr>
            <a:endParaRPr>
              <a:highlight>
                <a:srgbClr val="FFFFFF"/>
              </a:highlight>
            </a:endParaRPr>
          </a:p>
          <a:p>
            <a:pPr marL="457200" lvl="0" indent="-406400" algn="l" rtl="0">
              <a:lnSpc>
                <a:spcPct val="105000"/>
              </a:lnSpc>
              <a:spcBef>
                <a:spcPts val="0"/>
              </a:spcBef>
              <a:spcAft>
                <a:spcPts val="0"/>
              </a:spcAft>
              <a:buSzPts val="2800"/>
              <a:buFont typeface="Calibri"/>
              <a:buAutoNum type="arabicPeriod"/>
            </a:pPr>
            <a:r>
              <a:rPr lang="en-US">
                <a:highlight>
                  <a:srgbClr val="FFFFFF"/>
                </a:highlight>
              </a:rPr>
              <a:t>What are the perceived benefits of participation in concurrent enrollment according to </a:t>
            </a:r>
            <a:r>
              <a:rPr lang="en-US">
                <a:highlight>
                  <a:srgbClr val="FFFF00"/>
                </a:highlight>
              </a:rPr>
              <a:t>students</a:t>
            </a:r>
            <a:r>
              <a:rPr lang="en-US">
                <a:highlight>
                  <a:srgbClr val="FFFFFF"/>
                </a:highlight>
              </a:rPr>
              <a:t>, parents/guardians, concurrent enrollment </a:t>
            </a:r>
            <a:r>
              <a:rPr lang="en-US"/>
              <a:t>instructors, and </a:t>
            </a:r>
            <a:r>
              <a:rPr lang="en-US">
                <a:highlight>
                  <a:srgbClr val="FFFFFF"/>
                </a:highlight>
              </a:rPr>
              <a:t>high school administrators?</a:t>
            </a:r>
            <a:endParaRPr>
              <a:highlight>
                <a:srgbClr val="FFFFFF"/>
              </a:highlight>
            </a:endParaRPr>
          </a:p>
          <a:p>
            <a:pPr marL="457200" lvl="0" indent="-406400" algn="l" rtl="0">
              <a:lnSpc>
                <a:spcPct val="105000"/>
              </a:lnSpc>
              <a:spcBef>
                <a:spcPts val="0"/>
              </a:spcBef>
              <a:spcAft>
                <a:spcPts val="0"/>
              </a:spcAft>
              <a:buSzPts val="2800"/>
              <a:buFont typeface="Calibri"/>
              <a:buAutoNum type="arabicPeriod"/>
            </a:pPr>
            <a:r>
              <a:rPr lang="en-US">
                <a:highlight>
                  <a:srgbClr val="FFFFFF"/>
                </a:highlight>
              </a:rPr>
              <a:t>What are the perceived challenges of participation in concurrent enrollment according to </a:t>
            </a:r>
            <a:r>
              <a:rPr lang="en-US">
                <a:highlight>
                  <a:srgbClr val="FFFF00"/>
                </a:highlight>
              </a:rPr>
              <a:t>students</a:t>
            </a:r>
            <a:r>
              <a:rPr lang="en-US">
                <a:highlight>
                  <a:srgbClr val="FFFFFF"/>
                </a:highlight>
              </a:rPr>
              <a:t>, parents/guardians, concurrent enrollment </a:t>
            </a:r>
            <a:r>
              <a:rPr lang="en-US"/>
              <a:t>instructors, </a:t>
            </a:r>
            <a:r>
              <a:rPr lang="en-US">
                <a:highlight>
                  <a:srgbClr val="FFFFFF"/>
                </a:highlight>
              </a:rPr>
              <a:t>and high school administrators?</a:t>
            </a:r>
            <a:endParaRPr>
              <a:highlight>
                <a:srgbClr val="FFFFFF"/>
              </a:highlight>
            </a:endParaRPr>
          </a:p>
          <a:p>
            <a:pPr marL="0" lvl="0" indent="0" algn="l" rtl="0">
              <a:lnSpc>
                <a:spcPct val="105000"/>
              </a:lnSpc>
              <a:spcBef>
                <a:spcPts val="0"/>
              </a:spcBef>
              <a:spcAft>
                <a:spcPts val="0"/>
              </a:spcAft>
              <a:buSzPts val="605"/>
              <a:buNone/>
            </a:pPr>
            <a:endParaRPr sz="1970"/>
          </a:p>
          <a:p>
            <a:pPr marL="457200" lvl="0" indent="0" algn="l" rtl="0">
              <a:lnSpc>
                <a:spcPct val="105000"/>
              </a:lnSpc>
              <a:spcBef>
                <a:spcPts val="1200"/>
              </a:spcBef>
              <a:spcAft>
                <a:spcPts val="1200"/>
              </a:spcAft>
              <a:buSzPts val="990"/>
              <a:buNone/>
            </a:pPr>
            <a:endParaRPr sz="1970"/>
          </a:p>
        </p:txBody>
      </p:sp>
      <p:sp>
        <p:nvSpPr>
          <p:cNvPr id="107" name="Google Shape;107;g165c8ea1609_1_0"/>
          <p:cNvSpPr txBox="1">
            <a:spLocks noGrp="1"/>
          </p:cNvSpPr>
          <p:nvPr>
            <p:ph type="body" idx="2"/>
          </p:nvPr>
        </p:nvSpPr>
        <p:spPr>
          <a:xfrm>
            <a:off x="6172200" y="1825625"/>
            <a:ext cx="5181600" cy="4351200"/>
          </a:xfrm>
          <a:prstGeom prst="rect">
            <a:avLst/>
          </a:prstGeom>
          <a:noFill/>
          <a:ln>
            <a:noFill/>
          </a:ln>
        </p:spPr>
        <p:txBody>
          <a:bodyPr spcFirstLastPara="1" wrap="square" lIns="91425" tIns="45700" rIns="91425" bIns="45700" anchor="t" anchorCtr="0">
            <a:normAutofit/>
          </a:bodyPr>
          <a:lstStyle/>
          <a:p>
            <a:pPr marL="228600" lvl="0" indent="0" algn="l" rtl="0">
              <a:lnSpc>
                <a:spcPct val="90000"/>
              </a:lnSpc>
              <a:spcBef>
                <a:spcPts val="1000"/>
              </a:spcBef>
              <a:spcAft>
                <a:spcPts val="0"/>
              </a:spcAft>
              <a:buSzPts val="1800"/>
              <a:buNone/>
            </a:pPr>
            <a:endParaRPr/>
          </a:p>
          <a:p>
            <a:pPr marL="457200" lvl="0" indent="0" algn="l" rtl="0">
              <a:lnSpc>
                <a:spcPct val="90000"/>
              </a:lnSpc>
              <a:spcBef>
                <a:spcPts val="0"/>
              </a:spcBef>
              <a:spcAft>
                <a:spcPts val="0"/>
              </a:spcAft>
              <a:buSzPts val="1800"/>
              <a:buNone/>
            </a:pPr>
            <a:endParaRPr/>
          </a:p>
          <a:p>
            <a:pPr marL="228600" lvl="0" indent="0" algn="l" rtl="0">
              <a:lnSpc>
                <a:spcPct val="90000"/>
              </a:lnSpc>
              <a:spcBef>
                <a:spcPts val="1000"/>
              </a:spcBef>
              <a:spcAft>
                <a:spcPts val="0"/>
              </a:spcAft>
              <a:buSzPts val="1800"/>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g147abe68167_0_0"/>
          <p:cNvSpPr txBox="1">
            <a:spLocks noGrp="1"/>
          </p:cNvSpPr>
          <p:nvPr>
            <p:ph type="title"/>
          </p:nvPr>
        </p:nvSpPr>
        <p:spPr>
          <a:xfrm>
            <a:off x="838200" y="365125"/>
            <a:ext cx="10515600" cy="87921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r>
              <a:rPr lang="en-US"/>
              <a:t>Methodology</a:t>
            </a:r>
            <a:endParaRPr/>
          </a:p>
        </p:txBody>
      </p:sp>
      <p:sp>
        <p:nvSpPr>
          <p:cNvPr id="113" name="Google Shape;113;g147abe68167_0_0"/>
          <p:cNvSpPr txBox="1">
            <a:spLocks noGrp="1"/>
          </p:cNvSpPr>
          <p:nvPr>
            <p:ph type="body" idx="1"/>
          </p:nvPr>
        </p:nvSpPr>
        <p:spPr>
          <a:xfrm>
            <a:off x="838200" y="1329180"/>
            <a:ext cx="10515600" cy="4637987"/>
          </a:xfrm>
          <a:prstGeom prst="rect">
            <a:avLst/>
          </a:prstGeom>
          <a:noFill/>
          <a:ln>
            <a:noFill/>
          </a:ln>
        </p:spPr>
        <p:txBody>
          <a:bodyPr spcFirstLastPara="1" wrap="square" lIns="91425" tIns="45700" rIns="91425" bIns="45700" anchor="t" anchorCtr="0">
            <a:normAutofit fontScale="92500" lnSpcReduction="20000"/>
          </a:bodyPr>
          <a:lstStyle/>
          <a:p>
            <a:pPr marL="0" lvl="0" indent="0" algn="just" rtl="0">
              <a:lnSpc>
                <a:spcPct val="115000"/>
              </a:lnSpc>
              <a:spcBef>
                <a:spcPts val="0"/>
              </a:spcBef>
              <a:spcAft>
                <a:spcPts val="0"/>
              </a:spcAft>
              <a:buClr>
                <a:schemeClr val="dk1"/>
              </a:buClr>
              <a:buSzPct val="34762"/>
              <a:buNone/>
            </a:pPr>
            <a:r>
              <a:rPr lang="en-US"/>
              <a:t>Subjects are being recruited via email and interviewed in Zoom.</a:t>
            </a:r>
            <a:endParaRPr/>
          </a:p>
          <a:p>
            <a:pPr marL="0" lvl="0" indent="0" algn="just" rtl="0">
              <a:lnSpc>
                <a:spcPct val="115000"/>
              </a:lnSpc>
              <a:spcBef>
                <a:spcPts val="0"/>
              </a:spcBef>
              <a:spcAft>
                <a:spcPts val="0"/>
              </a:spcAft>
              <a:buClr>
                <a:schemeClr val="dk1"/>
              </a:buClr>
              <a:buSzPct val="34762"/>
              <a:buNone/>
            </a:pPr>
            <a:r>
              <a:rPr lang="en-US"/>
              <a:t> </a:t>
            </a:r>
            <a:endParaRPr/>
          </a:p>
          <a:p>
            <a:pPr marL="0" lvl="0" indent="0" algn="just" rtl="0">
              <a:lnSpc>
                <a:spcPct val="115000"/>
              </a:lnSpc>
              <a:spcBef>
                <a:spcPts val="0"/>
              </a:spcBef>
              <a:spcAft>
                <a:spcPts val="0"/>
              </a:spcAft>
              <a:buClr>
                <a:schemeClr val="dk1"/>
              </a:buClr>
              <a:buSzPct val="34762"/>
              <a:buNone/>
            </a:pPr>
            <a:r>
              <a:rPr lang="en-US"/>
              <a:t>To be included subjects must be </a:t>
            </a:r>
            <a:endParaRPr/>
          </a:p>
          <a:p>
            <a:pPr marL="0" lvl="0" indent="457200" algn="just" rtl="0">
              <a:lnSpc>
                <a:spcPct val="115000"/>
              </a:lnSpc>
              <a:spcBef>
                <a:spcPts val="0"/>
              </a:spcBef>
              <a:spcAft>
                <a:spcPts val="0"/>
              </a:spcAft>
              <a:buClr>
                <a:schemeClr val="dk1"/>
              </a:buClr>
              <a:buSzPct val="34762"/>
              <a:buNone/>
            </a:pPr>
            <a:r>
              <a:rPr lang="en-US"/>
              <a:t>a) </a:t>
            </a:r>
            <a:r>
              <a:rPr lang="en-US">
                <a:highlight>
                  <a:srgbClr val="FFFF00"/>
                </a:highlight>
              </a:rPr>
              <a:t>students who have completed at least 3 credit hours of college coursework with the University of Findlay and who may or may not be 18 years old; </a:t>
            </a:r>
            <a:endParaRPr>
              <a:highlight>
                <a:srgbClr val="FFFF00"/>
              </a:highlight>
            </a:endParaRPr>
          </a:p>
          <a:p>
            <a:pPr marL="0" lvl="0" indent="457200" algn="just" rtl="0">
              <a:lnSpc>
                <a:spcPct val="115000"/>
              </a:lnSpc>
              <a:spcBef>
                <a:spcPts val="0"/>
              </a:spcBef>
              <a:spcAft>
                <a:spcPts val="0"/>
              </a:spcAft>
              <a:buClr>
                <a:schemeClr val="dk1"/>
              </a:buClr>
              <a:buSzPct val="34762"/>
              <a:buNone/>
            </a:pPr>
            <a:r>
              <a:rPr lang="en-US"/>
              <a:t>b) parents/guardians of students who have completed at least one three-credit hour college course while in high school; </a:t>
            </a:r>
            <a:endParaRPr/>
          </a:p>
          <a:p>
            <a:pPr marL="0" lvl="0" indent="457200" algn="just" rtl="0">
              <a:lnSpc>
                <a:spcPct val="115000"/>
              </a:lnSpc>
              <a:spcBef>
                <a:spcPts val="0"/>
              </a:spcBef>
              <a:spcAft>
                <a:spcPts val="0"/>
              </a:spcAft>
              <a:buClr>
                <a:schemeClr val="dk1"/>
              </a:buClr>
              <a:buSzPct val="34762"/>
              <a:buNone/>
            </a:pPr>
            <a:r>
              <a:rPr lang="en-US"/>
              <a:t>c) active concurrent enrollment instructors in University of Findlay CCP classrooms; and </a:t>
            </a:r>
            <a:endParaRPr/>
          </a:p>
          <a:p>
            <a:pPr marL="0" lvl="0" indent="457200" algn="just" rtl="0">
              <a:lnSpc>
                <a:spcPct val="115000"/>
              </a:lnSpc>
              <a:spcBef>
                <a:spcPts val="0"/>
              </a:spcBef>
              <a:spcAft>
                <a:spcPts val="0"/>
              </a:spcAft>
              <a:buClr>
                <a:schemeClr val="dk1"/>
              </a:buClr>
              <a:buSzPct val="34762"/>
              <a:buNone/>
            </a:pPr>
            <a:r>
              <a:rPr lang="en-US"/>
              <a:t>d) administrators of secondary schools who have CCP partnerships with the University of Findlay.</a:t>
            </a:r>
            <a:endParaRPr/>
          </a:p>
          <a:p>
            <a:pPr marL="0" lvl="0" indent="0" algn="just" rtl="0">
              <a:lnSpc>
                <a:spcPct val="115000"/>
              </a:lnSpc>
              <a:spcBef>
                <a:spcPts val="0"/>
              </a:spcBef>
              <a:spcAft>
                <a:spcPts val="0"/>
              </a:spcAft>
              <a:buClr>
                <a:schemeClr val="dk1"/>
              </a:buClr>
              <a:buSzPct val="39285"/>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g3166eb9b030_0_0"/>
          <p:cNvSpPr txBox="1">
            <a:spLocks noGrp="1"/>
          </p:cNvSpPr>
          <p:nvPr>
            <p:ph type="title"/>
          </p:nvPr>
        </p:nvSpPr>
        <p:spPr>
          <a:xfrm>
            <a:off x="839788"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Context for the study: What’s in the curr</a:t>
            </a:r>
            <a:r>
              <a:rPr lang="en-US">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ent </a:t>
            </a:r>
            <a:r>
              <a:rPr lang="en-US"/>
              <a:t>scholarship </a:t>
            </a:r>
            <a:endParaRPr/>
          </a:p>
        </p:txBody>
      </p:sp>
      <p:sp>
        <p:nvSpPr>
          <p:cNvPr id="119" name="Google Shape;119;g3166eb9b030_0_0"/>
          <p:cNvSpPr txBox="1">
            <a:spLocks noGrp="1"/>
          </p:cNvSpPr>
          <p:nvPr>
            <p:ph type="body" idx="1"/>
          </p:nvPr>
        </p:nvSpPr>
        <p:spPr>
          <a:xfrm>
            <a:off x="839788" y="1681163"/>
            <a:ext cx="5157900" cy="823800"/>
          </a:xfrm>
          <a:prstGeom prst="rect">
            <a:avLst/>
          </a:prstGeom>
          <a:noFill/>
          <a:ln>
            <a:noFill/>
          </a:ln>
        </p:spPr>
        <p:txBody>
          <a:bodyPr spcFirstLastPara="1" wrap="square" lIns="91425" tIns="45700" rIns="91425" bIns="45700" anchor="b" anchorCtr="0">
            <a:normAutofit fontScale="92500" lnSpcReduction="20000"/>
          </a:bodyPr>
          <a:lstStyle/>
          <a:p>
            <a:pPr marL="0" lvl="0" indent="0" algn="l" rtl="0">
              <a:lnSpc>
                <a:spcPct val="90000"/>
              </a:lnSpc>
              <a:spcBef>
                <a:spcPts val="1000"/>
              </a:spcBef>
              <a:spcAft>
                <a:spcPts val="0"/>
              </a:spcAft>
              <a:buSzPct val="86486"/>
              <a:buNone/>
            </a:pPr>
            <a:r>
              <a:rPr lang="en-US" sz="3000"/>
              <a:t>Who is or is not participating or being served?</a:t>
            </a:r>
            <a:endParaRPr sz="3000"/>
          </a:p>
        </p:txBody>
      </p:sp>
      <p:sp>
        <p:nvSpPr>
          <p:cNvPr id="120" name="Google Shape;120;g3166eb9b030_0_0"/>
          <p:cNvSpPr txBox="1">
            <a:spLocks noGrp="1"/>
          </p:cNvSpPr>
          <p:nvPr>
            <p:ph type="body" idx="2"/>
          </p:nvPr>
        </p:nvSpPr>
        <p:spPr>
          <a:xfrm>
            <a:off x="839788" y="2505075"/>
            <a:ext cx="5157900" cy="3684600"/>
          </a:xfrm>
          <a:prstGeom prst="rect">
            <a:avLst/>
          </a:prstGeom>
          <a:noFill/>
          <a:ln>
            <a:noFill/>
          </a:ln>
        </p:spPr>
        <p:txBody>
          <a:bodyPr spcFirstLastPara="1" wrap="square" lIns="91425" tIns="45700" rIns="91425" bIns="45700" anchor="t" anchorCtr="0">
            <a:normAutofit/>
          </a:bodyPr>
          <a:lstStyle/>
          <a:p>
            <a:pPr marL="457200" lvl="0" indent="-342900" algn="l" rtl="0">
              <a:lnSpc>
                <a:spcPct val="90000"/>
              </a:lnSpc>
              <a:spcBef>
                <a:spcPts val="1000"/>
              </a:spcBef>
              <a:spcAft>
                <a:spcPts val="0"/>
              </a:spcAft>
              <a:buSzPts val="1800"/>
              <a:buChar char="•"/>
            </a:pPr>
            <a:r>
              <a:rPr lang="en-US"/>
              <a:t>Underserved populations (Zinth and Barnett, 2018)</a:t>
            </a:r>
            <a:endParaRPr/>
          </a:p>
          <a:p>
            <a:pPr marL="457200" lvl="0" indent="-342900" algn="l" rtl="0">
              <a:lnSpc>
                <a:spcPct val="90000"/>
              </a:lnSpc>
              <a:spcBef>
                <a:spcPts val="0"/>
              </a:spcBef>
              <a:spcAft>
                <a:spcPts val="0"/>
              </a:spcAft>
              <a:buSzPts val="1800"/>
              <a:buChar char="•"/>
            </a:pPr>
            <a:r>
              <a:rPr lang="en-US"/>
              <a:t>Populations and persistence (Lee, et al., 2022)</a:t>
            </a:r>
            <a:endParaRPr/>
          </a:p>
          <a:p>
            <a:pPr marL="457200" lvl="0" indent="-342900" algn="l" rtl="0">
              <a:lnSpc>
                <a:spcPct val="90000"/>
              </a:lnSpc>
              <a:spcBef>
                <a:spcPts val="0"/>
              </a:spcBef>
              <a:spcAft>
                <a:spcPts val="0"/>
              </a:spcAft>
              <a:buSzPts val="1800"/>
              <a:buChar char="•"/>
            </a:pPr>
            <a:r>
              <a:rPr lang="en-US"/>
              <a:t>Who participates and why (Lee and Villarreal, 2022; Brock, 2023)</a:t>
            </a:r>
            <a:endParaRPr/>
          </a:p>
          <a:p>
            <a:pPr marL="457200" lvl="0" indent="-342900" algn="l" rtl="0">
              <a:lnSpc>
                <a:spcPct val="90000"/>
              </a:lnSpc>
              <a:spcBef>
                <a:spcPts val="0"/>
              </a:spcBef>
              <a:spcAft>
                <a:spcPts val="0"/>
              </a:spcAft>
              <a:buSzPts val="1800"/>
              <a:buChar char="•"/>
            </a:pPr>
            <a:r>
              <a:rPr lang="en-US"/>
              <a:t>High achievers and DE (Dare and Nowicki, 2015)</a:t>
            </a:r>
            <a:endParaRPr/>
          </a:p>
          <a:p>
            <a:pPr marL="0" lvl="0" indent="0" algn="l" rtl="0">
              <a:lnSpc>
                <a:spcPct val="90000"/>
              </a:lnSpc>
              <a:spcBef>
                <a:spcPts val="1000"/>
              </a:spcBef>
              <a:spcAft>
                <a:spcPts val="0"/>
              </a:spcAft>
              <a:buSzPts val="1800"/>
              <a:buNone/>
            </a:pPr>
            <a:endParaRPr/>
          </a:p>
        </p:txBody>
      </p:sp>
      <p:sp>
        <p:nvSpPr>
          <p:cNvPr id="121" name="Google Shape;121;g3166eb9b030_0_0"/>
          <p:cNvSpPr txBox="1">
            <a:spLocks noGrp="1"/>
          </p:cNvSpPr>
          <p:nvPr>
            <p:ph type="body" idx="3"/>
          </p:nvPr>
        </p:nvSpPr>
        <p:spPr>
          <a:xfrm>
            <a:off x="6172200" y="1681163"/>
            <a:ext cx="5183100" cy="823800"/>
          </a:xfrm>
          <a:prstGeom prst="rect">
            <a:avLst/>
          </a:prstGeom>
          <a:noFill/>
          <a:ln>
            <a:noFill/>
          </a:ln>
        </p:spPr>
        <p:txBody>
          <a:bodyPr spcFirstLastPara="1" wrap="square" lIns="91425" tIns="45700" rIns="91425" bIns="45700" anchor="b" anchorCtr="0">
            <a:normAutofit fontScale="92500" lnSpcReduction="20000"/>
          </a:bodyPr>
          <a:lstStyle/>
          <a:p>
            <a:pPr marL="0" lvl="0" indent="0" algn="l" rtl="0">
              <a:lnSpc>
                <a:spcPct val="90000"/>
              </a:lnSpc>
              <a:spcBef>
                <a:spcPts val="1000"/>
              </a:spcBef>
              <a:spcAft>
                <a:spcPts val="0"/>
              </a:spcAft>
              <a:buSzPct val="86486"/>
              <a:buNone/>
            </a:pPr>
            <a:r>
              <a:rPr lang="en-US" sz="3000"/>
              <a:t>Impact on students’ skills and self-perception</a:t>
            </a:r>
            <a:endParaRPr sz="3000"/>
          </a:p>
        </p:txBody>
      </p:sp>
      <p:sp>
        <p:nvSpPr>
          <p:cNvPr id="122" name="Google Shape;122;g3166eb9b030_0_0"/>
          <p:cNvSpPr txBox="1">
            <a:spLocks noGrp="1"/>
          </p:cNvSpPr>
          <p:nvPr>
            <p:ph type="body" idx="4"/>
          </p:nvPr>
        </p:nvSpPr>
        <p:spPr>
          <a:xfrm>
            <a:off x="6172200" y="2505075"/>
            <a:ext cx="5183100" cy="3684600"/>
          </a:xfrm>
          <a:prstGeom prst="rect">
            <a:avLst/>
          </a:prstGeom>
          <a:noFill/>
          <a:ln>
            <a:noFill/>
          </a:ln>
        </p:spPr>
        <p:txBody>
          <a:bodyPr spcFirstLastPara="1" wrap="square" lIns="91425" tIns="45700" rIns="91425" bIns="45700" anchor="t" anchorCtr="0">
            <a:normAutofit/>
          </a:bodyPr>
          <a:lstStyle/>
          <a:p>
            <a:pPr marL="457200" lvl="0" indent="-342900" algn="l" rtl="0">
              <a:lnSpc>
                <a:spcPct val="90000"/>
              </a:lnSpc>
              <a:spcBef>
                <a:spcPts val="1000"/>
              </a:spcBef>
              <a:spcAft>
                <a:spcPts val="0"/>
              </a:spcAft>
              <a:buSzPts val="1800"/>
              <a:buChar char="•"/>
            </a:pPr>
            <a:r>
              <a:rPr lang="en-US"/>
              <a:t>Skills and Behaviors (Zinth and Barnett, 2018)</a:t>
            </a:r>
            <a:endParaRPr/>
          </a:p>
          <a:p>
            <a:pPr marL="457200" lvl="0" indent="-342900" algn="l" rtl="0">
              <a:lnSpc>
                <a:spcPct val="90000"/>
              </a:lnSpc>
              <a:spcBef>
                <a:spcPts val="0"/>
              </a:spcBef>
              <a:spcAft>
                <a:spcPts val="0"/>
              </a:spcAft>
              <a:buSzPts val="1800"/>
              <a:buChar char="•"/>
            </a:pPr>
            <a:r>
              <a:rPr lang="en-US"/>
              <a:t>Self-concept (Dyer, et al., 2022)</a:t>
            </a:r>
            <a:endParaRPr/>
          </a:p>
          <a:p>
            <a:pPr marL="457200" lvl="0" indent="-342900" algn="l" rtl="0">
              <a:lnSpc>
                <a:spcPct val="90000"/>
              </a:lnSpc>
              <a:spcBef>
                <a:spcPts val="0"/>
              </a:spcBef>
              <a:spcAft>
                <a:spcPts val="0"/>
              </a:spcAft>
              <a:buSzPts val="1800"/>
              <a:buChar char="•"/>
            </a:pPr>
            <a:r>
              <a:rPr lang="en-US"/>
              <a:t>Self-Confidence (Lee and Villarreal, 2021)</a:t>
            </a:r>
            <a:endParaRPr/>
          </a:p>
          <a:p>
            <a:pPr marL="457200" lvl="0" indent="-342900" algn="l" rtl="0">
              <a:lnSpc>
                <a:spcPct val="90000"/>
              </a:lnSpc>
              <a:spcBef>
                <a:spcPts val="0"/>
              </a:spcBef>
              <a:spcAft>
                <a:spcPts val="0"/>
              </a:spcAft>
              <a:buSzPts val="1800"/>
              <a:buChar char="•"/>
            </a:pPr>
            <a:r>
              <a:rPr lang="en-US"/>
              <a:t>Student beliefs and experiences with DE– Giani, et al. (2023)</a:t>
            </a:r>
            <a:endParaRPr/>
          </a:p>
          <a:p>
            <a:pPr marL="0" lvl="0" indent="0" algn="l" rtl="0">
              <a:lnSpc>
                <a:spcPct val="90000"/>
              </a:lnSpc>
              <a:spcBef>
                <a:spcPts val="1000"/>
              </a:spcBef>
              <a:spcAft>
                <a:spcPts val="0"/>
              </a:spcAft>
              <a:buSzPts val="1800"/>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g3166eb9b030_0_8"/>
          <p:cNvSpPr txBox="1">
            <a:spLocks noGrp="1"/>
          </p:cNvSpPr>
          <p:nvPr>
            <p:ph type="title"/>
          </p:nvPr>
        </p:nvSpPr>
        <p:spPr>
          <a:xfrm>
            <a:off x="839788"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t>Context for the study: What’s in the current scholarship </a:t>
            </a:r>
            <a:endParaRPr/>
          </a:p>
        </p:txBody>
      </p:sp>
      <p:sp>
        <p:nvSpPr>
          <p:cNvPr id="128" name="Google Shape;128;g3166eb9b030_0_8"/>
          <p:cNvSpPr txBox="1">
            <a:spLocks noGrp="1"/>
          </p:cNvSpPr>
          <p:nvPr>
            <p:ph type="body" idx="1"/>
          </p:nvPr>
        </p:nvSpPr>
        <p:spPr>
          <a:xfrm>
            <a:off x="839788" y="1681163"/>
            <a:ext cx="5157900" cy="8238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1000"/>
              </a:spcBef>
              <a:spcAft>
                <a:spcPts val="0"/>
              </a:spcAft>
              <a:buSzPts val="2400"/>
              <a:buNone/>
            </a:pPr>
            <a:r>
              <a:rPr lang="en-US" sz="3000"/>
              <a:t>College preparedness</a:t>
            </a:r>
            <a:endParaRPr sz="3000"/>
          </a:p>
        </p:txBody>
      </p:sp>
      <p:sp>
        <p:nvSpPr>
          <p:cNvPr id="129" name="Google Shape;129;g3166eb9b030_0_8"/>
          <p:cNvSpPr txBox="1">
            <a:spLocks noGrp="1"/>
          </p:cNvSpPr>
          <p:nvPr>
            <p:ph type="body" idx="2"/>
          </p:nvPr>
        </p:nvSpPr>
        <p:spPr>
          <a:xfrm>
            <a:off x="839788" y="2505075"/>
            <a:ext cx="5157900" cy="3684600"/>
          </a:xfrm>
          <a:prstGeom prst="rect">
            <a:avLst/>
          </a:prstGeom>
          <a:noFill/>
          <a:ln>
            <a:noFill/>
          </a:ln>
        </p:spPr>
        <p:txBody>
          <a:bodyPr spcFirstLastPara="1" wrap="square" lIns="91425" tIns="45700" rIns="91425" bIns="45700" anchor="t" anchorCtr="0">
            <a:normAutofit/>
          </a:bodyPr>
          <a:lstStyle/>
          <a:p>
            <a:pPr marL="457200" lvl="0" indent="-342900" algn="l" rtl="0">
              <a:lnSpc>
                <a:spcPct val="90000"/>
              </a:lnSpc>
              <a:spcBef>
                <a:spcPts val="1000"/>
              </a:spcBef>
              <a:spcAft>
                <a:spcPts val="0"/>
              </a:spcAft>
              <a:buSzPts val="1800"/>
              <a:buChar char="•"/>
            </a:pPr>
            <a:r>
              <a:rPr lang="en-US"/>
              <a:t>Mixed response to the rigor (Hornbeck, et al.,  2023)</a:t>
            </a:r>
            <a:endParaRPr/>
          </a:p>
          <a:p>
            <a:pPr marL="457200" lvl="0" indent="-342900" algn="l" rtl="0">
              <a:lnSpc>
                <a:spcPct val="90000"/>
              </a:lnSpc>
              <a:spcBef>
                <a:spcPts val="0"/>
              </a:spcBef>
              <a:spcAft>
                <a:spcPts val="0"/>
              </a:spcAft>
              <a:buSzPts val="1800"/>
              <a:buChar char="•"/>
            </a:pPr>
            <a:r>
              <a:rPr lang="en-US"/>
              <a:t>College-preparatory Effectiveness (Coleman 2020)</a:t>
            </a:r>
            <a:endParaRPr/>
          </a:p>
          <a:p>
            <a:pPr marL="457200" lvl="0" indent="-342900" algn="l" rtl="0">
              <a:lnSpc>
                <a:spcPct val="90000"/>
              </a:lnSpc>
              <a:spcBef>
                <a:spcPts val="0"/>
              </a:spcBef>
              <a:spcAft>
                <a:spcPts val="0"/>
              </a:spcAft>
              <a:buSzPts val="1800"/>
              <a:buChar char="•"/>
            </a:pPr>
            <a:r>
              <a:rPr lang="en-US"/>
              <a:t>Transition to college and DE  (Johnson, et al., 2024)</a:t>
            </a:r>
            <a:endParaRPr/>
          </a:p>
          <a:p>
            <a:pPr marL="457200" lvl="0" indent="-342900" algn="l" rtl="0">
              <a:lnSpc>
                <a:spcPct val="90000"/>
              </a:lnSpc>
              <a:spcBef>
                <a:spcPts val="0"/>
              </a:spcBef>
              <a:spcAft>
                <a:spcPts val="0"/>
              </a:spcAft>
              <a:buSzPts val="1800"/>
              <a:buChar char="•"/>
            </a:pPr>
            <a:r>
              <a:rPr lang="en-US"/>
              <a:t>Rigor at the high school level  (Kirby, et al., 2023)</a:t>
            </a:r>
            <a:endParaRPr/>
          </a:p>
          <a:p>
            <a:pPr marL="0" lvl="0" indent="0" algn="l" rtl="0">
              <a:lnSpc>
                <a:spcPct val="90000"/>
              </a:lnSpc>
              <a:spcBef>
                <a:spcPts val="1000"/>
              </a:spcBef>
              <a:spcAft>
                <a:spcPts val="0"/>
              </a:spcAft>
              <a:buSzPts val="1800"/>
              <a:buNone/>
            </a:pPr>
            <a:endParaRPr/>
          </a:p>
        </p:txBody>
      </p:sp>
      <p:sp>
        <p:nvSpPr>
          <p:cNvPr id="130" name="Google Shape;130;g3166eb9b030_0_8"/>
          <p:cNvSpPr txBox="1">
            <a:spLocks noGrp="1"/>
          </p:cNvSpPr>
          <p:nvPr>
            <p:ph type="body" idx="3"/>
          </p:nvPr>
        </p:nvSpPr>
        <p:spPr>
          <a:xfrm>
            <a:off x="6172200" y="1681163"/>
            <a:ext cx="5183100" cy="8238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1000"/>
              </a:spcBef>
              <a:spcAft>
                <a:spcPts val="0"/>
              </a:spcAft>
              <a:buSzPts val="2400"/>
              <a:buNone/>
            </a:pPr>
            <a:r>
              <a:rPr lang="en-US" sz="3000"/>
              <a:t>Other Concerns/Issues</a:t>
            </a:r>
            <a:endParaRPr sz="3000"/>
          </a:p>
        </p:txBody>
      </p:sp>
      <p:sp>
        <p:nvSpPr>
          <p:cNvPr id="131" name="Google Shape;131;g3166eb9b030_0_8"/>
          <p:cNvSpPr txBox="1">
            <a:spLocks noGrp="1"/>
          </p:cNvSpPr>
          <p:nvPr>
            <p:ph type="body" idx="4"/>
          </p:nvPr>
        </p:nvSpPr>
        <p:spPr>
          <a:xfrm>
            <a:off x="6172200" y="2505075"/>
            <a:ext cx="5183100" cy="3684600"/>
          </a:xfrm>
          <a:prstGeom prst="rect">
            <a:avLst/>
          </a:prstGeom>
          <a:noFill/>
          <a:ln>
            <a:noFill/>
          </a:ln>
        </p:spPr>
        <p:txBody>
          <a:bodyPr spcFirstLastPara="1" wrap="square" lIns="91425" tIns="45700" rIns="91425" bIns="45700" anchor="t" anchorCtr="0">
            <a:normAutofit/>
          </a:bodyPr>
          <a:lstStyle/>
          <a:p>
            <a:pPr marL="457200" lvl="0" indent="-342900" algn="l" rtl="0">
              <a:lnSpc>
                <a:spcPct val="90000"/>
              </a:lnSpc>
              <a:spcBef>
                <a:spcPts val="1000"/>
              </a:spcBef>
              <a:spcAft>
                <a:spcPts val="0"/>
              </a:spcAft>
              <a:buSzPts val="1800"/>
              <a:buChar char="•"/>
            </a:pPr>
            <a:r>
              <a:rPr lang="en-US"/>
              <a:t>College undermatch (Lagesic, et al., 2022)</a:t>
            </a:r>
            <a:endParaRPr/>
          </a:p>
          <a:p>
            <a:pPr marL="457200" lvl="0" indent="-342900" algn="l" rtl="0">
              <a:lnSpc>
                <a:spcPct val="90000"/>
              </a:lnSpc>
              <a:spcBef>
                <a:spcPts val="0"/>
              </a:spcBef>
              <a:spcAft>
                <a:spcPts val="0"/>
              </a:spcAft>
              <a:buSzPts val="1800"/>
              <a:buChar char="•"/>
            </a:pPr>
            <a:r>
              <a:rPr lang="en-US"/>
              <a:t>Impact of Pandemic (Balta-Salvador, et al., 2021)</a:t>
            </a:r>
            <a:endParaRPr/>
          </a:p>
          <a:p>
            <a:pPr marL="457200" lvl="0" indent="-342900" algn="l" rtl="0">
              <a:lnSpc>
                <a:spcPct val="90000"/>
              </a:lnSpc>
              <a:spcBef>
                <a:spcPts val="0"/>
              </a:spcBef>
              <a:spcAft>
                <a:spcPts val="0"/>
              </a:spcAft>
              <a:buSzPts val="1800"/>
              <a:buChar char="•"/>
            </a:pPr>
            <a:r>
              <a:rPr lang="en-US"/>
              <a:t>Financial Impact (Hornbeck, et al.,  2023)</a:t>
            </a:r>
            <a:endParaRPr/>
          </a:p>
          <a:p>
            <a:pPr marL="0" lvl="0" indent="0" algn="l" rtl="0">
              <a:lnSpc>
                <a:spcPct val="90000"/>
              </a:lnSpc>
              <a:spcBef>
                <a:spcPts val="1000"/>
              </a:spcBef>
              <a:spcAft>
                <a:spcPts val="0"/>
              </a:spcAft>
              <a:buSzPts val="1800"/>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r>
              <a:rPr lang="en-US"/>
              <a:t>Note demographics/limitations</a:t>
            </a:r>
            <a:endParaRPr/>
          </a:p>
        </p:txBody>
      </p:sp>
      <p:sp>
        <p:nvSpPr>
          <p:cNvPr id="137" name="Google Shape;137;p3"/>
          <p:cNvSpPr txBox="1">
            <a:spLocks noGrp="1"/>
          </p:cNvSpPr>
          <p:nvPr>
            <p:ph type="body" idx="1"/>
          </p:nvPr>
        </p:nvSpPr>
        <p:spPr>
          <a:xfrm>
            <a:off x="838200" y="1825625"/>
            <a:ext cx="10515600" cy="3924726"/>
          </a:xfrm>
          <a:prstGeom prst="rect">
            <a:avLst/>
          </a:prstGeom>
          <a:noFill/>
          <a:ln>
            <a:noFill/>
          </a:ln>
        </p:spPr>
        <p:txBody>
          <a:bodyPr spcFirstLastPara="1" wrap="square" lIns="91425" tIns="45700" rIns="91425" bIns="45700" anchor="t" anchorCtr="0">
            <a:normAutofit/>
          </a:bodyPr>
          <a:lstStyle/>
          <a:p>
            <a:pPr marL="457200" lvl="0" indent="-342900" algn="l" rtl="0">
              <a:lnSpc>
                <a:spcPct val="90000"/>
              </a:lnSpc>
              <a:spcBef>
                <a:spcPts val="1000"/>
              </a:spcBef>
              <a:spcAft>
                <a:spcPts val="0"/>
              </a:spcAft>
              <a:buClr>
                <a:schemeClr val="dk1"/>
              </a:buClr>
              <a:buSzPts val="1800"/>
              <a:buChar char="•"/>
            </a:pPr>
            <a:r>
              <a:rPr lang="en-US" sz="4000"/>
              <a:t>Students so far were alums</a:t>
            </a:r>
            <a:r>
              <a:rPr lang="en-US"/>
              <a:t> </a:t>
            </a:r>
            <a:r>
              <a:rPr lang="en-US" sz="4000"/>
              <a:t>and high performing – CE participation did not alter long-term plan to attend college, so skews to positive assessment</a:t>
            </a:r>
            <a:endParaRPr sz="4000"/>
          </a:p>
          <a:p>
            <a:pPr marL="457200" lvl="0" indent="-342900" algn="l" rtl="0">
              <a:lnSpc>
                <a:spcPct val="90000"/>
              </a:lnSpc>
              <a:spcBef>
                <a:spcPts val="1000"/>
              </a:spcBef>
              <a:spcAft>
                <a:spcPts val="0"/>
              </a:spcAft>
              <a:buClr>
                <a:schemeClr val="dk1"/>
              </a:buClr>
              <a:buSzPts val="1800"/>
              <a:buChar char="•"/>
            </a:pPr>
            <a:r>
              <a:rPr lang="en-US" sz="4000"/>
              <a:t>Sample size still growing</a:t>
            </a:r>
            <a:endParaRPr/>
          </a:p>
          <a:p>
            <a:pPr marL="457200" lvl="0" indent="-342900" algn="l" rtl="0">
              <a:lnSpc>
                <a:spcPct val="90000"/>
              </a:lnSpc>
              <a:spcBef>
                <a:spcPts val="1000"/>
              </a:spcBef>
              <a:spcAft>
                <a:spcPts val="0"/>
              </a:spcAft>
              <a:buClr>
                <a:schemeClr val="dk1"/>
              </a:buClr>
              <a:buSzPts val="1800"/>
              <a:buChar char="•"/>
            </a:pPr>
            <a:r>
              <a:rPr lang="en-US" sz="4000"/>
              <a:t>Sample size from rural districts thus far</a:t>
            </a:r>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A56F483AED46B42B25D24225EA5EE6D" ma:contentTypeVersion="11" ma:contentTypeDescription="Create a new document." ma:contentTypeScope="" ma:versionID="ead14d062aaa5996b00e7c74c8f7f26b">
  <xsd:schema xmlns:xsd="http://www.w3.org/2001/XMLSchema" xmlns:xs="http://www.w3.org/2001/XMLSchema" xmlns:p="http://schemas.microsoft.com/office/2006/metadata/properties" xmlns:ns2="b892b486-bcd9-4bcc-8033-a4aac5cbd73b" targetNamespace="http://schemas.microsoft.com/office/2006/metadata/properties" ma:root="true" ma:fieldsID="dbeafb8f04fdd0b26e82fb056b188140" ns2:_="">
    <xsd:import namespace="b892b486-bcd9-4bcc-8033-a4aac5cbd73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2:MediaServiceOCR" minOccurs="0"/>
                <xsd:element ref="ns2:MediaServiceGenerationTime" minOccurs="0"/>
                <xsd:element ref="ns2:MediaServiceEventHashCode" minOccurs="0"/>
                <xsd:element ref="ns2:MediaServiceSearchPropertie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92b486-bcd9-4bcc-8033-a4aac5cbd7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7488de0e-4df0-4d45-ba16-3ec912bfa1b6"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892b486-bcd9-4bcc-8033-a4aac5cbd73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E124D42-131F-4D9D-8CD9-1E74426FE786}"/>
</file>

<file path=customXml/itemProps2.xml><?xml version="1.0" encoding="utf-8"?>
<ds:datastoreItem xmlns:ds="http://schemas.openxmlformats.org/officeDocument/2006/customXml" ds:itemID="{DCA47607-41B2-4B49-9A21-7B18E282408E}"/>
</file>

<file path=customXml/itemProps3.xml><?xml version="1.0" encoding="utf-8"?>
<ds:datastoreItem xmlns:ds="http://schemas.openxmlformats.org/officeDocument/2006/customXml" ds:itemID="{1B80F501-5E5B-4872-8C96-60B4A1CCC881}"/>
</file>

<file path=docProps/app.xml><?xml version="1.0" encoding="utf-8"?>
<Properties xmlns="http://schemas.openxmlformats.org/officeDocument/2006/extended-properties" xmlns:vt="http://schemas.openxmlformats.org/officeDocument/2006/docPropsVTypes">
  <TotalTime>0</TotalTime>
  <Words>3147</Words>
  <Application>Microsoft Macintosh PowerPoint</Application>
  <PresentationFormat>Widescreen</PresentationFormat>
  <Paragraphs>259</Paragraphs>
  <Slides>29</Slides>
  <Notes>29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Gill Sans</vt:lpstr>
      <vt:lpstr>Office Theme</vt:lpstr>
      <vt:lpstr> A Survey of Student Voices: Take-aways  from an On-going Study of Their Perceptions on the Benefits and Challenges of Dual Enrollment   Christine Denecker, University of Findlay Nicole Diederich, University of Findlay Jamie Erford, Bluffton High School Wes Martin, Northwestern High School</vt:lpstr>
      <vt:lpstr>Goals for this session</vt:lpstr>
      <vt:lpstr>We want to ask you . . . </vt:lpstr>
      <vt:lpstr>Context for our study: University of Findlay and how it developed</vt:lpstr>
      <vt:lpstr>Research questions</vt:lpstr>
      <vt:lpstr>Methodology</vt:lpstr>
      <vt:lpstr>Context for the study: What’s in the current scholarship </vt:lpstr>
      <vt:lpstr>Context for the study: What’s in the current scholarship </vt:lpstr>
      <vt:lpstr>Note demographics/limitations</vt:lpstr>
      <vt:lpstr>What do you think?</vt:lpstr>
      <vt:lpstr>Findings – issues related to</vt:lpstr>
      <vt:lpstr>Experience/Identity: High School or College Student</vt:lpstr>
      <vt:lpstr>Experience/Identity: Importance of Place</vt:lpstr>
      <vt:lpstr>Experience/Identity: Can I Do the Work?</vt:lpstr>
      <vt:lpstr>Time</vt:lpstr>
      <vt:lpstr>Jump or head “start” </vt:lpstr>
      <vt:lpstr>Time Management</vt:lpstr>
      <vt:lpstr>Logistics - assisted with finishing college</vt:lpstr>
      <vt:lpstr>Logistical issues - assisted with post-graduate studies</vt:lpstr>
      <vt:lpstr>Logistical issues - housing and scheduling</vt:lpstr>
      <vt:lpstr>Logistics: Balancing sports</vt:lpstr>
      <vt:lpstr>Transition</vt:lpstr>
      <vt:lpstr>Transition</vt:lpstr>
      <vt:lpstr>Transition</vt:lpstr>
      <vt:lpstr>Actionable Impact</vt:lpstr>
      <vt:lpstr>Questions</vt:lpstr>
      <vt:lpstr>References</vt:lpstr>
      <vt:lpstr>References, cont.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Kevin Collert</dc:creator>
  <cp:lastModifiedBy>Nicole Diederich</cp:lastModifiedBy>
  <cp:revision>1</cp:revision>
  <dcterms:created xsi:type="dcterms:W3CDTF">2016-02-10T20:28:14Z</dcterms:created>
  <dcterms:modified xsi:type="dcterms:W3CDTF">2025-11-25T01:24:14Z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0x0101006A56F483AED46B42B25D24225EA5EE6D</vt:lpwstr>
  </property>
  <property fmtid="{D5CDD505-2E9C-101B-9397-08002B2CF9AE}" pid="3" name="_dlc_DocIdItemGuid">
    <vt:lpwstr>bf7524d7-e67d-41d3-b11d-2db1d2cfe6b7</vt:lpwstr>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TemplateUrl">
    <vt:lpwstr/>
  </property>
</Properties>
</file>